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70" r:id="rId21"/>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1" d="100"/>
          <a:sy n="111" d="100"/>
        </p:scale>
        <p:origin x="5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3.xml"/><Relationship Id="rId4" Type="http://schemas.openxmlformats.org/officeDocument/2006/relationships/slide" Target="slides/slide4.xml"/><Relationship Id="rId5" Type="http://schemas.openxmlformats.org/officeDocument/2006/relationships/slide" Target="slides/slide5.xml"/><Relationship Id="rId6" Type="http://schemas.openxmlformats.org/officeDocument/2006/relationships/slide" Target="slides/slide6.xml"/><Relationship Id="rId7" Type="http://schemas.openxmlformats.org/officeDocument/2006/relationships/slide" Target="slides/slide7.xml"/><Relationship Id="rId8" Type="http://schemas.openxmlformats.org/officeDocument/2006/relationships/slide" Target="slides/slide8.xml"/><Relationship Id="rId9" Type="http://schemas.openxmlformats.org/officeDocument/2006/relationships/slide" Target="slides/slide9.xml"/><Relationship Id="rId10" Type="http://schemas.openxmlformats.org/officeDocument/2006/relationships/slide" Target="slides/slide10.xml"/><Relationship Id="rId11" Type="http://schemas.openxmlformats.org/officeDocument/2006/relationships/slide" Target="slides/slide11.xml"/><Relationship Id="rId12" Type="http://schemas.openxmlformats.org/officeDocument/2006/relationships/slide" Target="slides/slide12.xml"/><Relationship Id="rId13" Type="http://schemas.openxmlformats.org/officeDocument/2006/relationships/slide" Target="slides/slide13.xml"/><Relationship Id="rId14" Type="http://schemas.openxmlformats.org/officeDocument/2006/relationships/slide" Target="slides/slide14.xml"/><Relationship Id="rId15" Type="http://schemas.openxmlformats.org/officeDocument/2006/relationships/slide" Target="slides/slide15.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 Id="rId2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5518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3451" y="4828032"/>
            <a:ext cx="12188952" cy="2103120"/>
          </a:xfrm>
          <a:prstGeom prst="rect">
            <a:avLst/>
          </a:prstGeom>
          <a:solidFill>
            <a:srgbClr val="060A14"/>
          </a:solidFill>
          <a:ln/>
        </p:spPr>
        <p:txBody>
          <a:bodyPr/>
          <a:lstStyle/>
          <a:p>
            <a:endParaRPr lang="en-ZA"/>
          </a:p>
        </p:txBody>
      </p:sp>
      <p:sp>
        <p:nvSpPr>
          <p:cNvPr id="3" name="Shape 1"/>
          <p:cNvSpPr/>
          <p:nvPr/>
        </p:nvSpPr>
        <p:spPr>
          <a:xfrm>
            <a:off x="457200" y="5897880"/>
            <a:ext cx="274320" cy="685800"/>
          </a:xfrm>
          <a:prstGeom prst="rect">
            <a:avLst/>
          </a:prstGeom>
          <a:solidFill>
            <a:srgbClr val="0A7BFF">
              <a:alpha val="40000"/>
            </a:srgbClr>
          </a:solidFill>
          <a:ln/>
        </p:spPr>
        <p:txBody>
          <a:bodyPr/>
          <a:lstStyle/>
          <a:p>
            <a:endParaRPr lang="en-ZA"/>
          </a:p>
        </p:txBody>
      </p:sp>
      <p:sp>
        <p:nvSpPr>
          <p:cNvPr id="4" name="Shape 2"/>
          <p:cNvSpPr/>
          <p:nvPr/>
        </p:nvSpPr>
        <p:spPr>
          <a:xfrm>
            <a:off x="1005840" y="5554980"/>
            <a:ext cx="274320" cy="1028700"/>
          </a:xfrm>
          <a:prstGeom prst="rect">
            <a:avLst/>
          </a:prstGeom>
          <a:solidFill>
            <a:srgbClr val="0A7BFF">
              <a:alpha val="40000"/>
            </a:srgbClr>
          </a:solidFill>
          <a:ln/>
        </p:spPr>
        <p:txBody>
          <a:bodyPr/>
          <a:lstStyle/>
          <a:p>
            <a:endParaRPr lang="en-ZA"/>
          </a:p>
        </p:txBody>
      </p:sp>
      <p:sp>
        <p:nvSpPr>
          <p:cNvPr id="5" name="Shape 3"/>
          <p:cNvSpPr/>
          <p:nvPr/>
        </p:nvSpPr>
        <p:spPr>
          <a:xfrm>
            <a:off x="1554480" y="5326380"/>
            <a:ext cx="274320" cy="1257300"/>
          </a:xfrm>
          <a:prstGeom prst="rect">
            <a:avLst/>
          </a:prstGeom>
          <a:solidFill>
            <a:srgbClr val="0A7BFF">
              <a:alpha val="40000"/>
            </a:srgbClr>
          </a:solidFill>
          <a:ln/>
        </p:spPr>
        <p:txBody>
          <a:bodyPr/>
          <a:lstStyle/>
          <a:p>
            <a:endParaRPr lang="en-ZA"/>
          </a:p>
        </p:txBody>
      </p:sp>
      <p:sp>
        <p:nvSpPr>
          <p:cNvPr id="6" name="Shape 4"/>
          <p:cNvSpPr/>
          <p:nvPr/>
        </p:nvSpPr>
        <p:spPr>
          <a:xfrm>
            <a:off x="2103120" y="5097780"/>
            <a:ext cx="274320" cy="1485900"/>
          </a:xfrm>
          <a:prstGeom prst="rect">
            <a:avLst/>
          </a:prstGeom>
          <a:solidFill>
            <a:srgbClr val="0A7BFF">
              <a:alpha val="40000"/>
            </a:srgbClr>
          </a:solidFill>
          <a:ln/>
        </p:spPr>
        <p:txBody>
          <a:bodyPr/>
          <a:lstStyle/>
          <a:p>
            <a:endParaRPr lang="en-ZA"/>
          </a:p>
        </p:txBody>
      </p:sp>
      <p:sp>
        <p:nvSpPr>
          <p:cNvPr id="10" name="Text 8"/>
          <p:cNvSpPr/>
          <p:nvPr/>
        </p:nvSpPr>
        <p:spPr>
          <a:xfrm>
            <a:off x="457200" y="274320"/>
            <a:ext cx="1371600" cy="365760"/>
          </a:xfrm>
          <a:prstGeom prst="rect">
            <a:avLst/>
          </a:prstGeom>
          <a:noFill/>
          <a:ln/>
        </p:spPr>
        <p:txBody>
          <a:bodyPr wrap="square" rtlCol="0" anchor="ctr"/>
          <a:lstStyle/>
          <a:p>
            <a:r>
              <a:rPr lang="en-US" sz="1400" b="1" dirty="0">
                <a:solidFill>
                  <a:srgbClr val="0A7BFF"/>
                </a:solidFill>
                <a:latin typeface="Arial" pitchFamily="34" charset="0"/>
                <a:ea typeface="Arial" pitchFamily="34" charset="-122"/>
                <a:cs typeface="Arial" pitchFamily="34" charset="-120"/>
              </a:rPr>
              <a:t>Insid</a:t>
            </a:r>
            <a:endParaRPr lang="en-US" sz="1400" dirty="0"/>
          </a:p>
        </p:txBody>
      </p:sp>
      <p:sp>
        <p:nvSpPr>
          <p:cNvPr id="11" name="Text 9"/>
          <p:cNvSpPr/>
          <p:nvPr/>
        </p:nvSpPr>
        <p:spPr>
          <a:xfrm>
            <a:off x="868680" y="283162"/>
            <a:ext cx="1371600" cy="365760"/>
          </a:xfrm>
          <a:prstGeom prst="rect">
            <a:avLst/>
          </a:prstGeom>
          <a:noFill/>
          <a:ln/>
        </p:spPr>
        <p:txBody>
          <a:bodyPr wrap="square" rtlCol="0" anchor="ctr"/>
          <a:lstStyle/>
          <a:p>
            <a:r>
              <a:rPr lang="en-US" sz="1400" b="1" dirty="0">
                <a:solidFill>
                  <a:srgbClr val="FFFFFF"/>
                </a:solidFill>
                <a:latin typeface="Arial" pitchFamily="34" charset="0"/>
                <a:ea typeface="Arial" pitchFamily="34" charset="-122"/>
                <a:cs typeface="Arial" pitchFamily="34" charset="-120"/>
              </a:rPr>
              <a:t>Entity</a:t>
            </a:r>
            <a:endParaRPr lang="en-US" sz="1400" dirty="0"/>
          </a:p>
        </p:txBody>
      </p:sp>
      <p:sp>
        <p:nvSpPr>
          <p:cNvPr id="12" name="Text 10"/>
          <p:cNvSpPr/>
          <p:nvPr/>
        </p:nvSpPr>
        <p:spPr>
          <a:xfrm>
            <a:off x="457200" y="640080"/>
            <a:ext cx="1828800" cy="228600"/>
          </a:xfrm>
          <a:prstGeom prst="rect">
            <a:avLst/>
          </a:prstGeom>
          <a:noFill/>
          <a:ln/>
        </p:spPr>
        <p:txBody>
          <a:bodyPr wrap="square" rtlCol="0" anchor="ctr"/>
          <a:lstStyle/>
          <a:p>
            <a:r>
              <a:rPr lang="en-US" sz="800" dirty="0">
                <a:solidFill>
                  <a:srgbClr val="6B7B95"/>
                </a:solidFill>
                <a:latin typeface="Arial" pitchFamily="34" charset="0"/>
                <a:ea typeface="Arial" pitchFamily="34" charset="-122"/>
                <a:cs typeface="Arial" pitchFamily="34" charset="-120"/>
              </a:rPr>
              <a:t>Know your entity</a:t>
            </a:r>
            <a:endParaRPr lang="en-US" sz="800" dirty="0"/>
          </a:p>
        </p:txBody>
      </p:sp>
      <p:sp>
        <p:nvSpPr>
          <p:cNvPr id="13" name="Text 11"/>
          <p:cNvSpPr/>
          <p:nvPr/>
        </p:nvSpPr>
        <p:spPr>
          <a:xfrm>
            <a:off x="457200" y="1371600"/>
            <a:ext cx="5486400" cy="731520"/>
          </a:xfrm>
          <a:prstGeom prst="rect">
            <a:avLst/>
          </a:prstGeom>
          <a:noFill/>
          <a:ln/>
        </p:spPr>
        <p:txBody>
          <a:bodyPr wrap="square" rtlCol="0" anchor="ctr"/>
          <a:lstStyle/>
          <a:p>
            <a:r>
              <a:rPr lang="en-US" sz="3600" b="1" dirty="0">
                <a:solidFill>
                  <a:srgbClr val="FFFFFF"/>
                </a:solidFill>
                <a:latin typeface="Arial Black" pitchFamily="34" charset="0"/>
                <a:ea typeface="Arial Black" pitchFamily="34" charset="-122"/>
                <a:cs typeface="Arial Black" pitchFamily="34" charset="-120"/>
              </a:rPr>
              <a:t>APPLE LOOKS</a:t>
            </a:r>
            <a:endParaRPr lang="en-US" sz="3600" dirty="0"/>
          </a:p>
        </p:txBody>
      </p:sp>
      <p:sp>
        <p:nvSpPr>
          <p:cNvPr id="14" name="Text 12"/>
          <p:cNvSpPr/>
          <p:nvPr/>
        </p:nvSpPr>
        <p:spPr>
          <a:xfrm>
            <a:off x="457200" y="2103120"/>
            <a:ext cx="5486400" cy="731520"/>
          </a:xfrm>
          <a:prstGeom prst="rect">
            <a:avLst/>
          </a:prstGeom>
          <a:noFill/>
          <a:ln/>
        </p:spPr>
        <p:txBody>
          <a:bodyPr wrap="square" rtlCol="0" anchor="ctr"/>
          <a:lstStyle/>
          <a:p>
            <a:r>
              <a:rPr lang="en-US" sz="3600" b="1" dirty="0">
                <a:solidFill>
                  <a:srgbClr val="0A7BFF"/>
                </a:solidFill>
                <a:latin typeface="Arial Black" pitchFamily="34" charset="0"/>
                <a:ea typeface="Arial Black" pitchFamily="34" charset="-122"/>
                <a:cs typeface="Arial Black" pitchFamily="34" charset="-120"/>
              </a:rPr>
              <a:t>UNSTOPPABLE.</a:t>
            </a:r>
            <a:endParaRPr lang="en-US" sz="3600" dirty="0"/>
          </a:p>
        </p:txBody>
      </p:sp>
      <p:sp>
        <p:nvSpPr>
          <p:cNvPr id="15" name="Shape 13"/>
          <p:cNvSpPr/>
          <p:nvPr/>
        </p:nvSpPr>
        <p:spPr>
          <a:xfrm>
            <a:off x="457200" y="2880360"/>
            <a:ext cx="1371600" cy="27432"/>
          </a:xfrm>
          <a:prstGeom prst="rect">
            <a:avLst/>
          </a:prstGeom>
          <a:solidFill>
            <a:srgbClr val="0A7BFF"/>
          </a:solidFill>
          <a:ln/>
        </p:spPr>
        <p:txBody>
          <a:bodyPr/>
          <a:lstStyle/>
          <a:p>
            <a:endParaRPr lang="en-ZA"/>
          </a:p>
        </p:txBody>
      </p:sp>
      <p:sp>
        <p:nvSpPr>
          <p:cNvPr id="16" name="Text 14"/>
          <p:cNvSpPr/>
          <p:nvPr/>
        </p:nvSpPr>
        <p:spPr>
          <a:xfrm>
            <a:off x="457200" y="3017520"/>
            <a:ext cx="3657600" cy="320040"/>
          </a:xfrm>
          <a:prstGeom prst="rect">
            <a:avLst/>
          </a:prstGeom>
          <a:noFill/>
          <a:ln/>
        </p:spPr>
        <p:txBody>
          <a:bodyPr wrap="square" rtlCol="0" anchor="ctr"/>
          <a:lstStyle/>
          <a:p>
            <a:r>
              <a:rPr lang="en-US" sz="1200" dirty="0">
                <a:solidFill>
                  <a:srgbClr val="FFFFFF"/>
                </a:solidFill>
                <a:latin typeface="Arial" pitchFamily="34" charset="0"/>
                <a:ea typeface="Arial" pitchFamily="34" charset="-122"/>
                <a:cs typeface="Arial" pitchFamily="34" charset="-120"/>
              </a:rPr>
              <a:t>THE INFORMATION</a:t>
            </a:r>
            <a:endParaRPr lang="en-US" sz="1200" dirty="0"/>
          </a:p>
        </p:txBody>
      </p:sp>
      <p:sp>
        <p:nvSpPr>
          <p:cNvPr id="17" name="Text 15"/>
          <p:cNvSpPr/>
          <p:nvPr/>
        </p:nvSpPr>
        <p:spPr>
          <a:xfrm>
            <a:off x="457200" y="3337560"/>
            <a:ext cx="3657600" cy="320040"/>
          </a:xfrm>
          <a:prstGeom prst="rect">
            <a:avLst/>
          </a:prstGeom>
          <a:noFill/>
          <a:ln/>
        </p:spPr>
        <p:txBody>
          <a:bodyPr wrap="square" rtlCol="0" anchor="ctr"/>
          <a:lstStyle/>
          <a:p>
            <a:r>
              <a:rPr lang="en-US" sz="1200" dirty="0">
                <a:solidFill>
                  <a:srgbClr val="FFFFFF"/>
                </a:solidFill>
                <a:latin typeface="Arial" pitchFamily="34" charset="0"/>
                <a:ea typeface="Arial" pitchFamily="34" charset="-122"/>
                <a:cs typeface="Arial" pitchFamily="34" charset="-120"/>
              </a:rPr>
              <a:t>TELLS A MORE</a:t>
            </a:r>
            <a:endParaRPr lang="en-US" sz="1200" dirty="0"/>
          </a:p>
        </p:txBody>
      </p:sp>
      <p:sp>
        <p:nvSpPr>
          <p:cNvPr id="18" name="Text 16"/>
          <p:cNvSpPr/>
          <p:nvPr/>
        </p:nvSpPr>
        <p:spPr>
          <a:xfrm>
            <a:off x="457200" y="3657600"/>
            <a:ext cx="3657600" cy="320040"/>
          </a:xfrm>
          <a:prstGeom prst="rect">
            <a:avLst/>
          </a:prstGeom>
          <a:noFill/>
          <a:ln/>
        </p:spPr>
        <p:txBody>
          <a:bodyPr wrap="square" rtlCol="0" anchor="ctr"/>
          <a:lstStyle/>
          <a:p>
            <a:r>
              <a:rPr lang="en-US" sz="1200" dirty="0">
                <a:solidFill>
                  <a:srgbClr val="0A7BFF"/>
                </a:solidFill>
                <a:latin typeface="Arial" pitchFamily="34" charset="0"/>
                <a:ea typeface="Arial" pitchFamily="34" charset="-122"/>
                <a:cs typeface="Arial" pitchFamily="34" charset="-120"/>
              </a:rPr>
              <a:t>COMPLICATED STORY.</a:t>
            </a:r>
            <a:endParaRPr lang="en-US" sz="1200" dirty="0"/>
          </a:p>
        </p:txBody>
      </p:sp>
      <p:sp>
        <p:nvSpPr>
          <p:cNvPr id="19" name="Text 17"/>
          <p:cNvSpPr/>
          <p:nvPr/>
        </p:nvSpPr>
        <p:spPr>
          <a:xfrm>
            <a:off x="457200" y="4114800"/>
            <a:ext cx="4572000" cy="320040"/>
          </a:xfrm>
          <a:prstGeom prst="rect">
            <a:avLst/>
          </a:prstGeom>
          <a:noFill/>
          <a:ln/>
        </p:spPr>
        <p:txBody>
          <a:bodyPr wrap="square" rtlCol="0" anchor="ctr"/>
          <a:lstStyle/>
          <a:p>
            <a:r>
              <a:rPr lang="en-US" sz="900" dirty="0">
                <a:solidFill>
                  <a:srgbClr val="B0BED4"/>
                </a:solidFill>
                <a:latin typeface="Arial" pitchFamily="34" charset="0"/>
                <a:ea typeface="Arial" pitchFamily="34" charset="-122"/>
                <a:cs typeface="Arial" pitchFamily="34" charset="-120"/>
              </a:rPr>
              <a:t>Record financial performance doesn't always signal stronger governance.</a:t>
            </a:r>
            <a:endParaRPr lang="en-US" sz="900" dirty="0"/>
          </a:p>
        </p:txBody>
      </p:sp>
      <p:sp>
        <p:nvSpPr>
          <p:cNvPr id="20" name="Text 18"/>
          <p:cNvSpPr/>
          <p:nvPr/>
        </p:nvSpPr>
        <p:spPr>
          <a:xfrm>
            <a:off x="457200" y="4434840"/>
            <a:ext cx="1097280" cy="320040"/>
          </a:xfrm>
          <a:prstGeom prst="rect">
            <a:avLst/>
          </a:prstGeom>
          <a:noFill/>
          <a:ln/>
        </p:spPr>
        <p:txBody>
          <a:bodyPr wrap="square" rtlCol="0" anchor="ctr"/>
          <a:lstStyle/>
          <a:p>
            <a:r>
              <a:rPr lang="en-US" sz="900" dirty="0">
                <a:solidFill>
                  <a:srgbClr val="0A7BFF"/>
                </a:solidFill>
                <a:latin typeface="Arial" pitchFamily="34" charset="0"/>
                <a:ea typeface="Arial" pitchFamily="34" charset="-122"/>
                <a:cs typeface="Arial" pitchFamily="34" charset="-120"/>
              </a:rPr>
              <a:t>Independent analysis</a:t>
            </a:r>
            <a:endParaRPr lang="en-US" sz="900" dirty="0"/>
          </a:p>
        </p:txBody>
      </p:sp>
      <p:sp>
        <p:nvSpPr>
          <p:cNvPr id="21" name="Text 19"/>
          <p:cNvSpPr/>
          <p:nvPr/>
        </p:nvSpPr>
        <p:spPr>
          <a:xfrm>
            <a:off x="1554480" y="4434840"/>
            <a:ext cx="3200400" cy="320040"/>
          </a:xfrm>
          <a:prstGeom prst="rect">
            <a:avLst/>
          </a:prstGeom>
          <a:noFill/>
          <a:ln/>
        </p:spPr>
        <p:txBody>
          <a:bodyPr wrap="square" rtlCol="0" anchor="ctr"/>
          <a:lstStyle/>
          <a:p>
            <a:r>
              <a:rPr lang="en-US" sz="900" dirty="0">
                <a:solidFill>
                  <a:srgbClr val="B0BED4"/>
                </a:solidFill>
                <a:latin typeface="Arial" pitchFamily="34" charset="0"/>
                <a:ea typeface="Arial" pitchFamily="34" charset="-122"/>
                <a:cs typeface="Arial" pitchFamily="34" charset="-120"/>
              </a:rPr>
              <a:t>reveals what financial statements can't.</a:t>
            </a:r>
            <a:endParaRPr lang="en-US" sz="900" dirty="0"/>
          </a:p>
        </p:txBody>
      </p:sp>
      <p:sp>
        <p:nvSpPr>
          <p:cNvPr id="22" name="Shape 20"/>
          <p:cNvSpPr/>
          <p:nvPr/>
        </p:nvSpPr>
        <p:spPr>
          <a:xfrm>
            <a:off x="914400" y="5029200"/>
            <a:ext cx="731520" cy="1463040"/>
          </a:xfrm>
          <a:prstGeom prst="roundRect">
            <a:avLst>
              <a:gd name="adj" fmla="val 12500"/>
            </a:avLst>
          </a:prstGeom>
          <a:solidFill>
            <a:srgbClr val="1A1A2E"/>
          </a:solidFill>
          <a:ln w="6350">
            <a:solidFill>
              <a:srgbClr val="1E3A5F"/>
            </a:solidFill>
            <a:prstDash val="solid"/>
          </a:ln>
        </p:spPr>
        <p:txBody>
          <a:bodyPr/>
          <a:lstStyle/>
          <a:p>
            <a:endParaRPr lang="en-ZA"/>
          </a:p>
        </p:txBody>
      </p:sp>
      <p:sp>
        <p:nvSpPr>
          <p:cNvPr id="23" name="Text 21"/>
          <p:cNvSpPr/>
          <p:nvPr/>
        </p:nvSpPr>
        <p:spPr>
          <a:xfrm>
            <a:off x="731520" y="6537960"/>
            <a:ext cx="109728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iPhone</a:t>
            </a:r>
            <a:endParaRPr lang="en-US" sz="700" dirty="0"/>
          </a:p>
        </p:txBody>
      </p:sp>
      <p:sp>
        <p:nvSpPr>
          <p:cNvPr id="24" name="Shape 22"/>
          <p:cNvSpPr/>
          <p:nvPr/>
        </p:nvSpPr>
        <p:spPr>
          <a:xfrm>
            <a:off x="1828800" y="5120640"/>
            <a:ext cx="1463040" cy="914400"/>
          </a:xfrm>
          <a:prstGeom prst="roundRect">
            <a:avLst>
              <a:gd name="adj" fmla="val 5000"/>
            </a:avLst>
          </a:prstGeom>
          <a:solidFill>
            <a:srgbClr val="1A1A2E"/>
          </a:solidFill>
          <a:ln w="6350">
            <a:solidFill>
              <a:srgbClr val="1E3A5F"/>
            </a:solidFill>
            <a:prstDash val="solid"/>
          </a:ln>
        </p:spPr>
        <p:txBody>
          <a:bodyPr/>
          <a:lstStyle/>
          <a:p>
            <a:endParaRPr lang="en-ZA"/>
          </a:p>
        </p:txBody>
      </p:sp>
      <p:sp>
        <p:nvSpPr>
          <p:cNvPr id="25" name="Shape 23"/>
          <p:cNvSpPr/>
          <p:nvPr/>
        </p:nvSpPr>
        <p:spPr>
          <a:xfrm>
            <a:off x="1920240" y="5212080"/>
            <a:ext cx="1280160" cy="685800"/>
          </a:xfrm>
          <a:prstGeom prst="rect">
            <a:avLst/>
          </a:prstGeom>
          <a:solidFill>
            <a:srgbClr val="0052CC"/>
          </a:solidFill>
          <a:ln/>
        </p:spPr>
        <p:txBody>
          <a:bodyPr/>
          <a:lstStyle/>
          <a:p>
            <a:endParaRPr lang="en-ZA"/>
          </a:p>
        </p:txBody>
      </p:sp>
      <p:sp>
        <p:nvSpPr>
          <p:cNvPr id="26" name="Text 24"/>
          <p:cNvSpPr/>
          <p:nvPr/>
        </p:nvSpPr>
        <p:spPr>
          <a:xfrm>
            <a:off x="1737360" y="6080760"/>
            <a:ext cx="109728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MacBook</a:t>
            </a:r>
            <a:endParaRPr lang="en-US" sz="700" dirty="0"/>
          </a:p>
        </p:txBody>
      </p:sp>
      <p:sp>
        <p:nvSpPr>
          <p:cNvPr id="27" name="Shape 25"/>
          <p:cNvSpPr/>
          <p:nvPr/>
        </p:nvSpPr>
        <p:spPr>
          <a:xfrm>
            <a:off x="3474720" y="5212080"/>
            <a:ext cx="640080" cy="731520"/>
          </a:xfrm>
          <a:prstGeom prst="roundRect">
            <a:avLst>
              <a:gd name="adj" fmla="val 11429"/>
            </a:avLst>
          </a:prstGeom>
          <a:solidFill>
            <a:srgbClr val="1A1A2E"/>
          </a:solidFill>
          <a:ln w="6350">
            <a:solidFill>
              <a:srgbClr val="1E3A5F"/>
            </a:solidFill>
            <a:prstDash val="solid"/>
          </a:ln>
        </p:spPr>
        <p:txBody>
          <a:bodyPr/>
          <a:lstStyle/>
          <a:p>
            <a:endParaRPr lang="en-ZA"/>
          </a:p>
        </p:txBody>
      </p:sp>
      <p:sp>
        <p:nvSpPr>
          <p:cNvPr id="28" name="Text 26"/>
          <p:cNvSpPr/>
          <p:nvPr/>
        </p:nvSpPr>
        <p:spPr>
          <a:xfrm>
            <a:off x="3291840" y="5989320"/>
            <a:ext cx="109728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Watch</a:t>
            </a:r>
            <a:endParaRPr lang="en-US" sz="700" dirty="0"/>
          </a:p>
        </p:txBody>
      </p:sp>
      <p:sp>
        <p:nvSpPr>
          <p:cNvPr id="29" name="Shape 27"/>
          <p:cNvSpPr/>
          <p:nvPr/>
        </p:nvSpPr>
        <p:spPr>
          <a:xfrm>
            <a:off x="433909" y="5075524"/>
            <a:ext cx="4023360" cy="1444752"/>
          </a:xfrm>
          <a:prstGeom prst="roundRect">
            <a:avLst>
              <a:gd name="adj" fmla="val 2778"/>
            </a:avLst>
          </a:prstGeom>
          <a:solidFill>
            <a:srgbClr val="0D1525">
              <a:alpha val="85000"/>
            </a:srgbClr>
          </a:solidFill>
          <a:ln w="9525">
            <a:solidFill>
              <a:srgbClr val="0A7BFF"/>
            </a:solidFill>
            <a:prstDash val="solid"/>
          </a:ln>
        </p:spPr>
        <p:txBody>
          <a:bodyPr/>
          <a:lstStyle/>
          <a:p>
            <a:endParaRPr lang="en-ZA"/>
          </a:p>
        </p:txBody>
      </p:sp>
      <p:sp>
        <p:nvSpPr>
          <p:cNvPr id="30" name="Text 28"/>
          <p:cNvSpPr/>
          <p:nvPr/>
        </p:nvSpPr>
        <p:spPr>
          <a:xfrm>
            <a:off x="548640" y="5074920"/>
            <a:ext cx="845820" cy="182880"/>
          </a:xfrm>
          <a:prstGeom prst="rect">
            <a:avLst/>
          </a:prstGeom>
          <a:noFill/>
          <a:ln/>
        </p:spPr>
        <p:txBody>
          <a:bodyPr wrap="square" rtlCol="0" anchor="ctr"/>
          <a:lstStyle/>
          <a:p>
            <a:r>
              <a:rPr lang="en-US" sz="600" b="1" dirty="0">
                <a:solidFill>
                  <a:srgbClr val="6B7B95"/>
                </a:solidFill>
                <a:latin typeface="Arial" pitchFamily="34" charset="0"/>
                <a:ea typeface="Arial" pitchFamily="34" charset="-122"/>
                <a:cs typeface="Arial" pitchFamily="34" charset="-120"/>
              </a:rPr>
              <a:t>THE ECOSYSTEM</a:t>
            </a:r>
            <a:endParaRPr lang="en-US" sz="600" dirty="0"/>
          </a:p>
        </p:txBody>
      </p:sp>
      <p:sp>
        <p:nvSpPr>
          <p:cNvPr id="31" name="Text 29"/>
          <p:cNvSpPr/>
          <p:nvPr/>
        </p:nvSpPr>
        <p:spPr>
          <a:xfrm>
            <a:off x="548640" y="5303520"/>
            <a:ext cx="1280160" cy="320040"/>
          </a:xfrm>
          <a:prstGeom prst="rect">
            <a:avLst/>
          </a:prstGeom>
          <a:noFill/>
          <a:ln/>
        </p:spPr>
        <p:txBody>
          <a:bodyPr wrap="square" rtlCol="0" anchor="ctr"/>
          <a:lstStyle/>
          <a:p>
            <a:r>
              <a:rPr lang="en-US" sz="1600" b="1" dirty="0">
                <a:solidFill>
                  <a:srgbClr val="FFFFFF"/>
                </a:solidFill>
                <a:latin typeface="Arial Black" pitchFamily="34" charset="0"/>
                <a:ea typeface="Arial Black" pitchFamily="34" charset="-122"/>
                <a:cs typeface="Arial Black" pitchFamily="34" charset="-120"/>
              </a:rPr>
              <a:t>KEEPS</a:t>
            </a:r>
            <a:endParaRPr lang="en-US" sz="1600" dirty="0"/>
          </a:p>
        </p:txBody>
      </p:sp>
      <p:sp>
        <p:nvSpPr>
          <p:cNvPr id="32" name="Text 30"/>
          <p:cNvSpPr/>
          <p:nvPr/>
        </p:nvSpPr>
        <p:spPr>
          <a:xfrm>
            <a:off x="548640" y="5623560"/>
            <a:ext cx="845820" cy="182880"/>
          </a:xfrm>
          <a:prstGeom prst="rect">
            <a:avLst/>
          </a:prstGeom>
          <a:noFill/>
          <a:ln/>
        </p:spPr>
        <p:txBody>
          <a:bodyPr wrap="square" rtlCol="0" anchor="ctr"/>
          <a:lstStyle/>
          <a:p>
            <a:r>
              <a:rPr lang="en-US" sz="700" b="1" dirty="0">
                <a:solidFill>
                  <a:srgbClr val="0A7BFF"/>
                </a:solidFill>
                <a:latin typeface="Arial" pitchFamily="34" charset="0"/>
                <a:ea typeface="Arial" pitchFamily="34" charset="-122"/>
                <a:cs typeface="Arial" pitchFamily="34" charset="-120"/>
              </a:rPr>
              <a:t>GROWING</a:t>
            </a:r>
            <a:endParaRPr lang="en-US" sz="700" dirty="0"/>
          </a:p>
        </p:txBody>
      </p:sp>
      <p:sp>
        <p:nvSpPr>
          <p:cNvPr id="33" name="Text 31"/>
          <p:cNvSpPr/>
          <p:nvPr/>
        </p:nvSpPr>
        <p:spPr>
          <a:xfrm>
            <a:off x="1577340" y="5074920"/>
            <a:ext cx="845820" cy="182880"/>
          </a:xfrm>
          <a:prstGeom prst="rect">
            <a:avLst/>
          </a:prstGeom>
          <a:noFill/>
          <a:ln/>
        </p:spPr>
        <p:txBody>
          <a:bodyPr wrap="square" rtlCol="0" anchor="ctr"/>
          <a:lstStyle/>
          <a:p>
            <a:r>
              <a:rPr lang="en-US" sz="600" b="1" dirty="0">
                <a:solidFill>
                  <a:srgbClr val="6B7B95"/>
                </a:solidFill>
                <a:latin typeface="Arial" pitchFamily="34" charset="0"/>
                <a:ea typeface="Arial" pitchFamily="34" charset="-122"/>
                <a:cs typeface="Arial" pitchFamily="34" charset="-120"/>
              </a:rPr>
              <a:t>REVENUE</a:t>
            </a:r>
            <a:endParaRPr lang="en-US" sz="600" dirty="0"/>
          </a:p>
        </p:txBody>
      </p:sp>
      <p:sp>
        <p:nvSpPr>
          <p:cNvPr id="34" name="Text 32"/>
          <p:cNvSpPr/>
          <p:nvPr/>
        </p:nvSpPr>
        <p:spPr>
          <a:xfrm>
            <a:off x="1577340" y="5303520"/>
            <a:ext cx="1463040" cy="320040"/>
          </a:xfrm>
          <a:prstGeom prst="rect">
            <a:avLst/>
          </a:prstGeom>
          <a:noFill/>
          <a:ln/>
        </p:spPr>
        <p:txBody>
          <a:bodyPr wrap="square" rtlCol="0" anchor="ctr"/>
          <a:lstStyle/>
          <a:p>
            <a:r>
              <a:rPr lang="en-US" sz="1600" b="1" dirty="0">
                <a:solidFill>
                  <a:srgbClr val="FFFFFF"/>
                </a:solidFill>
                <a:latin typeface="Arial Black" pitchFamily="34" charset="0"/>
                <a:ea typeface="Arial Black" pitchFamily="34" charset="-122"/>
                <a:cs typeface="Arial Black" pitchFamily="34" charset="-120"/>
              </a:rPr>
              <a:t>US$416.2B</a:t>
            </a:r>
            <a:endParaRPr lang="en-US" sz="1600" dirty="0"/>
          </a:p>
        </p:txBody>
      </p:sp>
      <p:sp>
        <p:nvSpPr>
          <p:cNvPr id="35" name="Text 33"/>
          <p:cNvSpPr/>
          <p:nvPr/>
        </p:nvSpPr>
        <p:spPr>
          <a:xfrm>
            <a:off x="1577340" y="5623560"/>
            <a:ext cx="845820" cy="182880"/>
          </a:xfrm>
          <a:prstGeom prst="rect">
            <a:avLst/>
          </a:prstGeom>
          <a:noFill/>
          <a:ln/>
        </p:spPr>
        <p:txBody>
          <a:bodyPr wrap="square" rtlCol="0" anchor="ctr"/>
          <a:lstStyle/>
          <a:p>
            <a:r>
              <a:rPr lang="en-US" sz="700" b="1" dirty="0">
                <a:solidFill>
                  <a:srgbClr val="0A7BFF"/>
                </a:solidFill>
                <a:latin typeface="Arial" pitchFamily="34" charset="0"/>
                <a:ea typeface="Arial" pitchFamily="34" charset="-122"/>
                <a:cs typeface="Arial" pitchFamily="34" charset="-120"/>
              </a:rPr>
              <a:t>FY2025</a:t>
            </a:r>
            <a:endParaRPr lang="en-US" sz="700" dirty="0"/>
          </a:p>
        </p:txBody>
      </p:sp>
      <p:sp>
        <p:nvSpPr>
          <p:cNvPr id="42" name="Shape 40"/>
          <p:cNvSpPr/>
          <p:nvPr/>
        </p:nvSpPr>
        <p:spPr>
          <a:xfrm>
            <a:off x="7772400" y="457200"/>
            <a:ext cx="3931920" cy="6400800"/>
          </a:xfrm>
          <a:prstGeom prst="roundRect">
            <a:avLst>
              <a:gd name="adj" fmla="val 1860"/>
            </a:avLst>
          </a:prstGeom>
          <a:solidFill>
            <a:srgbClr val="0D1525">
              <a:alpha val="90000"/>
            </a:srgbClr>
          </a:solidFill>
          <a:ln w="19050">
            <a:solidFill>
              <a:srgbClr val="0A7BFF"/>
            </a:solidFill>
            <a:prstDash val="solid"/>
          </a:ln>
        </p:spPr>
        <p:txBody>
          <a:bodyPr/>
          <a:lstStyle/>
          <a:p>
            <a:endParaRPr lang="en-ZA"/>
          </a:p>
        </p:txBody>
      </p:sp>
      <p:sp>
        <p:nvSpPr>
          <p:cNvPr id="43" name="Text 41"/>
          <p:cNvSpPr/>
          <p:nvPr/>
        </p:nvSpPr>
        <p:spPr>
          <a:xfrm>
            <a:off x="8046720" y="685800"/>
            <a:ext cx="3383280" cy="320040"/>
          </a:xfrm>
          <a:prstGeom prst="rect">
            <a:avLst/>
          </a:prstGeom>
          <a:noFill/>
          <a:ln/>
        </p:spPr>
        <p:txBody>
          <a:bodyPr wrap="square" rtlCol="0" anchor="ctr"/>
          <a:lstStyle/>
          <a:p>
            <a:pPr algn="l"/>
            <a:r>
              <a:rPr lang="en-US" sz="1000" b="1" kern="0" spc="400" dirty="0">
                <a:solidFill>
                  <a:srgbClr val="0A7BFF"/>
                </a:solidFill>
                <a:latin typeface="Arial" pitchFamily="34" charset="0"/>
                <a:ea typeface="Arial" pitchFamily="34" charset="-122"/>
                <a:cs typeface="Arial" pitchFamily="34" charset="-120"/>
              </a:rPr>
              <a:t>INSIDENTITY</a:t>
            </a:r>
            <a:endParaRPr lang="en-US" sz="1000" dirty="0"/>
          </a:p>
        </p:txBody>
      </p:sp>
      <p:sp>
        <p:nvSpPr>
          <p:cNvPr id="44" name="Text 42"/>
          <p:cNvSpPr/>
          <p:nvPr/>
        </p:nvSpPr>
        <p:spPr>
          <a:xfrm>
            <a:off x="8046720" y="960120"/>
            <a:ext cx="3383280" cy="274320"/>
          </a:xfrm>
          <a:prstGeom prst="rect">
            <a:avLst/>
          </a:prstGeom>
          <a:noFill/>
          <a:ln/>
        </p:spPr>
        <p:txBody>
          <a:bodyPr wrap="square" rtlCol="0" anchor="ctr"/>
          <a:lstStyle/>
          <a:p>
            <a:pPr algn="l"/>
            <a:r>
              <a:rPr lang="en-US" sz="1300" b="1" dirty="0">
                <a:solidFill>
                  <a:srgbClr val="FFFFFF"/>
                </a:solidFill>
                <a:latin typeface="Arial" pitchFamily="34" charset="0"/>
                <a:ea typeface="Arial" pitchFamily="34" charset="-122"/>
                <a:cs typeface="Arial" pitchFamily="34" charset="-120"/>
              </a:rPr>
              <a:t>COMPANY RISK RATING</a:t>
            </a:r>
            <a:endParaRPr lang="en-US" sz="1300" dirty="0"/>
          </a:p>
        </p:txBody>
      </p:sp>
      <p:sp>
        <p:nvSpPr>
          <p:cNvPr id="45" name="Shape 43"/>
          <p:cNvSpPr/>
          <p:nvPr/>
        </p:nvSpPr>
        <p:spPr>
          <a:xfrm>
            <a:off x="9372600" y="1371600"/>
            <a:ext cx="731520" cy="731520"/>
          </a:xfrm>
          <a:prstGeom prst="ellipse">
            <a:avLst/>
          </a:prstGeom>
          <a:solidFill>
            <a:srgbClr val="000000"/>
          </a:solidFill>
          <a:ln w="25400">
            <a:solidFill>
              <a:srgbClr val="0A7BFF"/>
            </a:solidFill>
            <a:prstDash val="solid"/>
          </a:ln>
        </p:spPr>
        <p:txBody>
          <a:bodyPr/>
          <a:lstStyle/>
          <a:p>
            <a:endParaRPr lang="en-ZA"/>
          </a:p>
        </p:txBody>
      </p:sp>
      <p:sp>
        <p:nvSpPr>
          <p:cNvPr id="46" name="Shape 44"/>
          <p:cNvSpPr/>
          <p:nvPr/>
        </p:nvSpPr>
        <p:spPr>
          <a:xfrm>
            <a:off x="9509760" y="1828800"/>
            <a:ext cx="91440" cy="182880"/>
          </a:xfrm>
          <a:prstGeom prst="rect">
            <a:avLst/>
          </a:prstGeom>
          <a:solidFill>
            <a:srgbClr val="0A7BFF"/>
          </a:solidFill>
          <a:ln/>
        </p:spPr>
        <p:txBody>
          <a:bodyPr/>
          <a:lstStyle/>
          <a:p>
            <a:endParaRPr lang="en-ZA"/>
          </a:p>
        </p:txBody>
      </p:sp>
      <p:sp>
        <p:nvSpPr>
          <p:cNvPr id="47" name="Shape 45"/>
          <p:cNvSpPr/>
          <p:nvPr/>
        </p:nvSpPr>
        <p:spPr>
          <a:xfrm>
            <a:off x="9646920" y="1691640"/>
            <a:ext cx="91440" cy="320040"/>
          </a:xfrm>
          <a:prstGeom prst="rect">
            <a:avLst/>
          </a:prstGeom>
          <a:solidFill>
            <a:srgbClr val="0A7BFF"/>
          </a:solidFill>
          <a:ln/>
        </p:spPr>
        <p:txBody>
          <a:bodyPr/>
          <a:lstStyle/>
          <a:p>
            <a:endParaRPr lang="en-ZA"/>
          </a:p>
        </p:txBody>
      </p:sp>
      <p:sp>
        <p:nvSpPr>
          <p:cNvPr id="48" name="Shape 46"/>
          <p:cNvSpPr/>
          <p:nvPr/>
        </p:nvSpPr>
        <p:spPr>
          <a:xfrm>
            <a:off x="9784080" y="1508760"/>
            <a:ext cx="91440" cy="502920"/>
          </a:xfrm>
          <a:prstGeom prst="rect">
            <a:avLst/>
          </a:prstGeom>
          <a:solidFill>
            <a:srgbClr val="0A7BFF"/>
          </a:solidFill>
          <a:ln/>
        </p:spPr>
        <p:txBody>
          <a:bodyPr/>
          <a:lstStyle/>
          <a:p>
            <a:endParaRPr lang="en-ZA"/>
          </a:p>
        </p:txBody>
      </p:sp>
      <p:sp>
        <p:nvSpPr>
          <p:cNvPr id="49" name="Text 47"/>
          <p:cNvSpPr/>
          <p:nvPr/>
        </p:nvSpPr>
        <p:spPr>
          <a:xfrm>
            <a:off x="8046720" y="2194560"/>
            <a:ext cx="3383280" cy="640080"/>
          </a:xfrm>
          <a:prstGeom prst="rect">
            <a:avLst/>
          </a:prstGeom>
          <a:noFill/>
          <a:ln/>
        </p:spPr>
        <p:txBody>
          <a:bodyPr wrap="square" rtlCol="0" anchor="ctr"/>
          <a:lstStyle/>
          <a:p>
            <a:pPr algn="ctr"/>
            <a:r>
              <a:rPr lang="en-US" sz="4800" b="1" dirty="0">
                <a:solidFill>
                  <a:srgbClr val="FFFFFF"/>
                </a:solidFill>
                <a:latin typeface="Arial Black" pitchFamily="34" charset="0"/>
                <a:ea typeface="Arial Black" pitchFamily="34" charset="-122"/>
                <a:cs typeface="Arial Black" pitchFamily="34" charset="-120"/>
              </a:rPr>
              <a:t>3.14</a:t>
            </a:r>
            <a:endParaRPr lang="en-US" sz="4800" dirty="0"/>
          </a:p>
        </p:txBody>
      </p:sp>
      <p:sp>
        <p:nvSpPr>
          <p:cNvPr id="50" name="Text 48"/>
          <p:cNvSpPr/>
          <p:nvPr/>
        </p:nvSpPr>
        <p:spPr>
          <a:xfrm>
            <a:off x="8046720" y="2834640"/>
            <a:ext cx="3383280" cy="320040"/>
          </a:xfrm>
          <a:prstGeom prst="rect">
            <a:avLst/>
          </a:prstGeom>
          <a:noFill/>
          <a:ln/>
        </p:spPr>
        <p:txBody>
          <a:bodyPr wrap="square" rtlCol="0" anchor="ctr"/>
          <a:lstStyle/>
          <a:p>
            <a:pPr algn="ctr"/>
            <a:r>
              <a:rPr lang="en-US" sz="1600" b="1" dirty="0">
                <a:solidFill>
                  <a:srgbClr val="0A7BFF"/>
                </a:solidFill>
                <a:latin typeface="Arial" pitchFamily="34" charset="0"/>
                <a:ea typeface="Arial" pitchFamily="34" charset="-122"/>
                <a:cs typeface="Arial" pitchFamily="34" charset="-120"/>
              </a:rPr>
              <a:t>GOOD</a:t>
            </a:r>
            <a:endParaRPr lang="en-US" sz="1600" dirty="0"/>
          </a:p>
        </p:txBody>
      </p:sp>
      <p:sp>
        <p:nvSpPr>
          <p:cNvPr id="51" name="Text 49"/>
          <p:cNvSpPr/>
          <p:nvPr/>
        </p:nvSpPr>
        <p:spPr>
          <a:xfrm>
            <a:off x="8046720" y="3200400"/>
            <a:ext cx="3383280" cy="731520"/>
          </a:xfrm>
          <a:prstGeom prst="rect">
            <a:avLst/>
          </a:prstGeom>
          <a:noFill/>
          <a:ln/>
        </p:spPr>
        <p:txBody>
          <a:bodyPr wrap="square" rtlCol="0" anchor="ctr"/>
          <a:lstStyle/>
          <a:p>
            <a:pPr algn="l">
              <a:lnSpc>
                <a:spcPct val="140000"/>
              </a:lnSpc>
            </a:pPr>
            <a:r>
              <a:rPr lang="en-US" sz="900" dirty="0">
                <a:solidFill>
                  <a:srgbClr val="B0BED4"/>
                </a:solidFill>
                <a:latin typeface="Arial" pitchFamily="34" charset="0"/>
                <a:ea typeface="Arial" pitchFamily="34" charset="-122"/>
                <a:cs typeface="Arial" pitchFamily="34" charset="-120"/>
              </a:rPr>
              <a:t>Exceptional operational execution is supported by strong governance, while long auditor tenure prevents a Benchmark rating.</a:t>
            </a:r>
            <a:endParaRPr lang="en-US" sz="900" dirty="0"/>
          </a:p>
        </p:txBody>
      </p:sp>
      <p:sp>
        <p:nvSpPr>
          <p:cNvPr id="52" name="Shape 50"/>
          <p:cNvSpPr/>
          <p:nvPr/>
        </p:nvSpPr>
        <p:spPr>
          <a:xfrm>
            <a:off x="7955280" y="3977640"/>
            <a:ext cx="3566160" cy="18288"/>
          </a:xfrm>
          <a:prstGeom prst="rect">
            <a:avLst/>
          </a:prstGeom>
          <a:solidFill>
            <a:srgbClr val="2A3D5C"/>
          </a:solidFill>
          <a:ln/>
        </p:spPr>
        <p:txBody>
          <a:bodyPr/>
          <a:lstStyle/>
          <a:p>
            <a:endParaRPr lang="en-ZA"/>
          </a:p>
        </p:txBody>
      </p:sp>
      <p:sp>
        <p:nvSpPr>
          <p:cNvPr id="53" name="Shape 51"/>
          <p:cNvSpPr/>
          <p:nvPr/>
        </p:nvSpPr>
        <p:spPr>
          <a:xfrm>
            <a:off x="7955280" y="4160520"/>
            <a:ext cx="320040" cy="320040"/>
          </a:xfrm>
          <a:prstGeom prst="ellipse">
            <a:avLst/>
          </a:prstGeom>
          <a:solidFill>
            <a:srgbClr val="0A1525"/>
          </a:solidFill>
          <a:ln w="12700">
            <a:solidFill>
              <a:srgbClr val="0A7BFF"/>
            </a:solidFill>
            <a:prstDash val="solid"/>
          </a:ln>
        </p:spPr>
        <p:txBody>
          <a:bodyPr/>
          <a:lstStyle/>
          <a:p>
            <a:endParaRPr lang="en-ZA"/>
          </a:p>
        </p:txBody>
      </p:sp>
      <p:sp>
        <p:nvSpPr>
          <p:cNvPr id="54" name="Text 52"/>
          <p:cNvSpPr/>
          <p:nvPr/>
        </p:nvSpPr>
        <p:spPr>
          <a:xfrm>
            <a:off x="8366760" y="4114800"/>
            <a:ext cx="1371600" cy="228600"/>
          </a:xfrm>
          <a:prstGeom prst="rect">
            <a:avLst/>
          </a:prstGeom>
          <a:noFill/>
          <a:ln/>
        </p:spPr>
        <p:txBody>
          <a:bodyPr wrap="square" rtlCol="0" anchor="ctr"/>
          <a:lstStyle/>
          <a:p>
            <a:pPr algn="l"/>
            <a:r>
              <a:rPr lang="en-US" sz="800" b="1" dirty="0">
                <a:solidFill>
                  <a:srgbClr val="6B7B95"/>
                </a:solidFill>
                <a:latin typeface="Arial" pitchFamily="34" charset="0"/>
                <a:ea typeface="Arial" pitchFamily="34" charset="-122"/>
                <a:cs typeface="Arial" pitchFamily="34" charset="-120"/>
              </a:rPr>
              <a:t>Director Independence</a:t>
            </a:r>
            <a:endParaRPr lang="en-US" sz="800" dirty="0"/>
          </a:p>
        </p:txBody>
      </p:sp>
      <p:sp>
        <p:nvSpPr>
          <p:cNvPr id="55" name="Text 53"/>
          <p:cNvSpPr/>
          <p:nvPr/>
        </p:nvSpPr>
        <p:spPr>
          <a:xfrm>
            <a:off x="10515600" y="4114800"/>
            <a:ext cx="640080" cy="228600"/>
          </a:xfrm>
          <a:prstGeom prst="rect">
            <a:avLst/>
          </a:prstGeom>
          <a:noFill/>
          <a:ln/>
        </p:spPr>
        <p:txBody>
          <a:bodyPr wrap="square" rtlCol="0" anchor="ctr"/>
          <a:lstStyle/>
          <a:p>
            <a:pPr algn="r"/>
            <a:r>
              <a:rPr lang="en-US" sz="1000" b="1" dirty="0">
                <a:solidFill>
                  <a:srgbClr val="FFFFFF"/>
                </a:solidFill>
                <a:latin typeface="Arial" pitchFamily="34" charset="0"/>
                <a:ea typeface="Arial" pitchFamily="34" charset="-122"/>
                <a:cs typeface="Arial" pitchFamily="34" charset="-120"/>
              </a:rPr>
              <a:t>5.00</a:t>
            </a:r>
            <a:endParaRPr lang="en-US" sz="1000" dirty="0"/>
          </a:p>
        </p:txBody>
      </p:sp>
      <p:sp>
        <p:nvSpPr>
          <p:cNvPr id="57" name="Shape 55"/>
          <p:cNvSpPr/>
          <p:nvPr/>
        </p:nvSpPr>
        <p:spPr>
          <a:xfrm>
            <a:off x="8366760" y="4370832"/>
            <a:ext cx="1645920" cy="73152"/>
          </a:xfrm>
          <a:prstGeom prst="rect">
            <a:avLst/>
          </a:prstGeom>
          <a:solidFill>
            <a:srgbClr val="151E33"/>
          </a:solidFill>
          <a:ln/>
        </p:spPr>
        <p:txBody>
          <a:bodyPr/>
          <a:lstStyle/>
          <a:p>
            <a:endParaRPr lang="en-ZA"/>
          </a:p>
        </p:txBody>
      </p:sp>
      <p:sp>
        <p:nvSpPr>
          <p:cNvPr id="58" name="Shape 56"/>
          <p:cNvSpPr/>
          <p:nvPr/>
        </p:nvSpPr>
        <p:spPr>
          <a:xfrm>
            <a:off x="8366760" y="4370832"/>
            <a:ext cx="1645920" cy="73152"/>
          </a:xfrm>
          <a:prstGeom prst="rect">
            <a:avLst/>
          </a:prstGeom>
          <a:solidFill>
            <a:srgbClr val="0A7BFF"/>
          </a:solidFill>
          <a:ln/>
        </p:spPr>
        <p:txBody>
          <a:bodyPr/>
          <a:lstStyle/>
          <a:p>
            <a:endParaRPr lang="en-ZA"/>
          </a:p>
        </p:txBody>
      </p:sp>
      <p:sp>
        <p:nvSpPr>
          <p:cNvPr id="59" name="Shape 57"/>
          <p:cNvSpPr/>
          <p:nvPr/>
        </p:nvSpPr>
        <p:spPr>
          <a:xfrm>
            <a:off x="7955280" y="4663440"/>
            <a:ext cx="320040" cy="320040"/>
          </a:xfrm>
          <a:prstGeom prst="ellipse">
            <a:avLst/>
          </a:prstGeom>
          <a:solidFill>
            <a:srgbClr val="0A1525"/>
          </a:solidFill>
          <a:ln w="12700">
            <a:solidFill>
              <a:srgbClr val="0A7BFF"/>
            </a:solidFill>
            <a:prstDash val="solid"/>
          </a:ln>
        </p:spPr>
        <p:txBody>
          <a:bodyPr/>
          <a:lstStyle/>
          <a:p>
            <a:endParaRPr lang="en-ZA"/>
          </a:p>
        </p:txBody>
      </p:sp>
      <p:sp>
        <p:nvSpPr>
          <p:cNvPr id="60" name="Text 58"/>
          <p:cNvSpPr/>
          <p:nvPr/>
        </p:nvSpPr>
        <p:spPr>
          <a:xfrm>
            <a:off x="8366760" y="4617720"/>
            <a:ext cx="1371600" cy="228600"/>
          </a:xfrm>
          <a:prstGeom prst="rect">
            <a:avLst/>
          </a:prstGeom>
          <a:noFill/>
          <a:ln/>
        </p:spPr>
        <p:txBody>
          <a:bodyPr wrap="square" rtlCol="0" anchor="ctr"/>
          <a:lstStyle/>
          <a:p>
            <a:pPr algn="l"/>
            <a:r>
              <a:rPr lang="en-US" sz="800" b="1" dirty="0">
                <a:solidFill>
                  <a:srgbClr val="6B7B95"/>
                </a:solidFill>
                <a:latin typeface="Arial" pitchFamily="34" charset="0"/>
                <a:ea typeface="Arial" pitchFamily="34" charset="-122"/>
                <a:cs typeface="Arial" pitchFamily="34" charset="-120"/>
              </a:rPr>
              <a:t>Shareholder Influence</a:t>
            </a:r>
            <a:endParaRPr lang="en-US" sz="800" dirty="0"/>
          </a:p>
        </p:txBody>
      </p:sp>
      <p:sp>
        <p:nvSpPr>
          <p:cNvPr id="61" name="Text 59"/>
          <p:cNvSpPr/>
          <p:nvPr/>
        </p:nvSpPr>
        <p:spPr>
          <a:xfrm>
            <a:off x="10515600" y="4617720"/>
            <a:ext cx="640080" cy="228600"/>
          </a:xfrm>
          <a:prstGeom prst="rect">
            <a:avLst/>
          </a:prstGeom>
          <a:noFill/>
          <a:ln/>
        </p:spPr>
        <p:txBody>
          <a:bodyPr wrap="square" rtlCol="0" anchor="ctr"/>
          <a:lstStyle/>
          <a:p>
            <a:pPr algn="r"/>
            <a:r>
              <a:rPr lang="en-US" sz="1000" b="1" dirty="0">
                <a:solidFill>
                  <a:srgbClr val="FFFFFF"/>
                </a:solidFill>
                <a:latin typeface="Arial" pitchFamily="34" charset="0"/>
                <a:ea typeface="Arial" pitchFamily="34" charset="-122"/>
                <a:cs typeface="Arial" pitchFamily="34" charset="-120"/>
              </a:rPr>
              <a:t>5.00</a:t>
            </a:r>
            <a:endParaRPr lang="en-US" sz="1000" dirty="0"/>
          </a:p>
        </p:txBody>
      </p:sp>
      <p:sp>
        <p:nvSpPr>
          <p:cNvPr id="63" name="Shape 61"/>
          <p:cNvSpPr/>
          <p:nvPr/>
        </p:nvSpPr>
        <p:spPr>
          <a:xfrm>
            <a:off x="8366760" y="4873752"/>
            <a:ext cx="1645920" cy="73152"/>
          </a:xfrm>
          <a:prstGeom prst="rect">
            <a:avLst/>
          </a:prstGeom>
          <a:solidFill>
            <a:srgbClr val="151E33"/>
          </a:solidFill>
          <a:ln/>
        </p:spPr>
        <p:txBody>
          <a:bodyPr/>
          <a:lstStyle/>
          <a:p>
            <a:endParaRPr lang="en-ZA"/>
          </a:p>
        </p:txBody>
      </p:sp>
      <p:sp>
        <p:nvSpPr>
          <p:cNvPr id="64" name="Shape 62"/>
          <p:cNvSpPr/>
          <p:nvPr/>
        </p:nvSpPr>
        <p:spPr>
          <a:xfrm>
            <a:off x="8366760" y="4873752"/>
            <a:ext cx="1645920" cy="73152"/>
          </a:xfrm>
          <a:prstGeom prst="rect">
            <a:avLst/>
          </a:prstGeom>
          <a:solidFill>
            <a:srgbClr val="0A7BFF"/>
          </a:solidFill>
          <a:ln/>
        </p:spPr>
        <p:txBody>
          <a:bodyPr/>
          <a:lstStyle/>
          <a:p>
            <a:endParaRPr lang="en-ZA"/>
          </a:p>
        </p:txBody>
      </p:sp>
      <p:sp>
        <p:nvSpPr>
          <p:cNvPr id="65" name="Shape 63"/>
          <p:cNvSpPr/>
          <p:nvPr/>
        </p:nvSpPr>
        <p:spPr>
          <a:xfrm>
            <a:off x="7955280" y="5166360"/>
            <a:ext cx="320040" cy="320040"/>
          </a:xfrm>
          <a:prstGeom prst="ellipse">
            <a:avLst/>
          </a:prstGeom>
          <a:solidFill>
            <a:srgbClr val="0A1525"/>
          </a:solidFill>
          <a:ln w="12700">
            <a:solidFill>
              <a:srgbClr val="00D68F"/>
            </a:solidFill>
            <a:prstDash val="solid"/>
          </a:ln>
        </p:spPr>
        <p:txBody>
          <a:bodyPr/>
          <a:lstStyle/>
          <a:p>
            <a:endParaRPr lang="en-ZA"/>
          </a:p>
        </p:txBody>
      </p:sp>
      <p:sp>
        <p:nvSpPr>
          <p:cNvPr id="66" name="Text 64"/>
          <p:cNvSpPr/>
          <p:nvPr/>
        </p:nvSpPr>
        <p:spPr>
          <a:xfrm>
            <a:off x="8366760" y="5120640"/>
            <a:ext cx="1371600" cy="228600"/>
          </a:xfrm>
          <a:prstGeom prst="rect">
            <a:avLst/>
          </a:prstGeom>
          <a:noFill/>
          <a:ln/>
        </p:spPr>
        <p:txBody>
          <a:bodyPr wrap="square" rtlCol="0" anchor="ctr"/>
          <a:lstStyle/>
          <a:p>
            <a:pPr algn="l"/>
            <a:r>
              <a:rPr lang="en-US" sz="800" b="1" dirty="0">
                <a:solidFill>
                  <a:srgbClr val="6B7B95"/>
                </a:solidFill>
                <a:latin typeface="Arial" pitchFamily="34" charset="0"/>
                <a:ea typeface="Arial" pitchFamily="34" charset="-122"/>
                <a:cs typeface="Arial" pitchFamily="34" charset="-120"/>
              </a:rPr>
              <a:t>Director Capacity</a:t>
            </a:r>
            <a:endParaRPr lang="en-US" sz="800" dirty="0"/>
          </a:p>
        </p:txBody>
      </p:sp>
      <p:sp>
        <p:nvSpPr>
          <p:cNvPr id="67" name="Text 65"/>
          <p:cNvSpPr/>
          <p:nvPr/>
        </p:nvSpPr>
        <p:spPr>
          <a:xfrm>
            <a:off x="10515600" y="5120640"/>
            <a:ext cx="640080" cy="228600"/>
          </a:xfrm>
          <a:prstGeom prst="rect">
            <a:avLst/>
          </a:prstGeom>
          <a:noFill/>
          <a:ln/>
        </p:spPr>
        <p:txBody>
          <a:bodyPr wrap="square" rtlCol="0" anchor="ctr"/>
          <a:lstStyle/>
          <a:p>
            <a:pPr algn="r"/>
            <a:r>
              <a:rPr lang="en-US" sz="1000" b="1" dirty="0">
                <a:solidFill>
                  <a:srgbClr val="FFFFFF"/>
                </a:solidFill>
                <a:latin typeface="Arial" pitchFamily="34" charset="0"/>
                <a:ea typeface="Arial" pitchFamily="34" charset="-122"/>
                <a:cs typeface="Arial" pitchFamily="34" charset="-120"/>
              </a:rPr>
              <a:t>2.56</a:t>
            </a:r>
            <a:endParaRPr lang="en-US" sz="1000" dirty="0"/>
          </a:p>
        </p:txBody>
      </p:sp>
      <p:sp>
        <p:nvSpPr>
          <p:cNvPr id="68" name="Text 66"/>
          <p:cNvSpPr/>
          <p:nvPr/>
        </p:nvSpPr>
        <p:spPr>
          <a:xfrm>
            <a:off x="11155680" y="5120640"/>
            <a:ext cx="548640" cy="228600"/>
          </a:xfrm>
          <a:prstGeom prst="rect">
            <a:avLst/>
          </a:prstGeom>
          <a:noFill/>
          <a:ln/>
        </p:spPr>
        <p:txBody>
          <a:bodyPr wrap="square" rtlCol="0" anchor="ctr"/>
          <a:lstStyle/>
          <a:p>
            <a:pPr algn="ctr"/>
            <a:r>
              <a:rPr lang="en-US" sz="800" b="1" dirty="0">
                <a:solidFill>
                  <a:srgbClr val="00D68F"/>
                </a:solidFill>
                <a:latin typeface="Arial" pitchFamily="34" charset="0"/>
                <a:ea typeface="Arial" pitchFamily="34" charset="-122"/>
                <a:cs typeface="Arial" pitchFamily="34" charset="-120"/>
              </a:rPr>
              <a:t>GOOD</a:t>
            </a:r>
            <a:endParaRPr lang="en-US" sz="800" dirty="0"/>
          </a:p>
        </p:txBody>
      </p:sp>
      <p:sp>
        <p:nvSpPr>
          <p:cNvPr id="69" name="Shape 67"/>
          <p:cNvSpPr/>
          <p:nvPr/>
        </p:nvSpPr>
        <p:spPr>
          <a:xfrm>
            <a:off x="8366760" y="5376672"/>
            <a:ext cx="1645920" cy="73152"/>
          </a:xfrm>
          <a:prstGeom prst="rect">
            <a:avLst/>
          </a:prstGeom>
          <a:solidFill>
            <a:srgbClr val="151E33"/>
          </a:solidFill>
          <a:ln/>
        </p:spPr>
        <p:txBody>
          <a:bodyPr/>
          <a:lstStyle/>
          <a:p>
            <a:endParaRPr lang="en-ZA"/>
          </a:p>
        </p:txBody>
      </p:sp>
      <p:sp>
        <p:nvSpPr>
          <p:cNvPr id="70" name="Shape 68"/>
          <p:cNvSpPr/>
          <p:nvPr/>
        </p:nvSpPr>
        <p:spPr>
          <a:xfrm>
            <a:off x="8366760" y="5376672"/>
            <a:ext cx="842711" cy="73152"/>
          </a:xfrm>
          <a:prstGeom prst="rect">
            <a:avLst/>
          </a:prstGeom>
          <a:solidFill>
            <a:srgbClr val="00D68F"/>
          </a:solidFill>
          <a:ln/>
        </p:spPr>
        <p:txBody>
          <a:bodyPr/>
          <a:lstStyle/>
          <a:p>
            <a:endParaRPr lang="en-ZA"/>
          </a:p>
        </p:txBody>
      </p:sp>
      <p:sp>
        <p:nvSpPr>
          <p:cNvPr id="71" name="Shape 69"/>
          <p:cNvSpPr/>
          <p:nvPr/>
        </p:nvSpPr>
        <p:spPr>
          <a:xfrm>
            <a:off x="7955280" y="5669280"/>
            <a:ext cx="320040" cy="320040"/>
          </a:xfrm>
          <a:prstGeom prst="ellipse">
            <a:avLst/>
          </a:prstGeom>
          <a:solidFill>
            <a:srgbClr val="1A0A0F"/>
          </a:solidFill>
          <a:ln w="12700">
            <a:solidFill>
              <a:srgbClr val="FF3B5C"/>
            </a:solidFill>
            <a:prstDash val="solid"/>
          </a:ln>
        </p:spPr>
        <p:txBody>
          <a:bodyPr/>
          <a:lstStyle/>
          <a:p>
            <a:endParaRPr lang="en-ZA"/>
          </a:p>
        </p:txBody>
      </p:sp>
      <p:sp>
        <p:nvSpPr>
          <p:cNvPr id="72" name="Text 70"/>
          <p:cNvSpPr/>
          <p:nvPr/>
        </p:nvSpPr>
        <p:spPr>
          <a:xfrm>
            <a:off x="8366760" y="5623560"/>
            <a:ext cx="1371600" cy="228600"/>
          </a:xfrm>
          <a:prstGeom prst="rect">
            <a:avLst/>
          </a:prstGeom>
          <a:noFill/>
          <a:ln/>
        </p:spPr>
        <p:txBody>
          <a:bodyPr wrap="square" rtlCol="0" anchor="ctr"/>
          <a:lstStyle/>
          <a:p>
            <a:pPr algn="l"/>
            <a:r>
              <a:rPr lang="en-US" sz="800" b="1" dirty="0">
                <a:solidFill>
                  <a:srgbClr val="6B7B95"/>
                </a:solidFill>
                <a:latin typeface="Arial" pitchFamily="34" charset="0"/>
                <a:ea typeface="Arial" pitchFamily="34" charset="-122"/>
                <a:cs typeface="Arial" pitchFamily="34" charset="-120"/>
              </a:rPr>
              <a:t>Auditor Independence</a:t>
            </a:r>
            <a:endParaRPr lang="en-US" sz="800" dirty="0"/>
          </a:p>
        </p:txBody>
      </p:sp>
      <p:sp>
        <p:nvSpPr>
          <p:cNvPr id="73" name="Text 71"/>
          <p:cNvSpPr/>
          <p:nvPr/>
        </p:nvSpPr>
        <p:spPr>
          <a:xfrm>
            <a:off x="10515600" y="5623560"/>
            <a:ext cx="640080" cy="228600"/>
          </a:xfrm>
          <a:prstGeom prst="rect">
            <a:avLst/>
          </a:prstGeom>
          <a:noFill/>
          <a:ln/>
        </p:spPr>
        <p:txBody>
          <a:bodyPr wrap="square" rtlCol="0" anchor="ctr"/>
          <a:lstStyle/>
          <a:p>
            <a:pPr algn="r"/>
            <a:r>
              <a:rPr lang="en-US" sz="1000" b="1" dirty="0">
                <a:solidFill>
                  <a:srgbClr val="FFFFFF"/>
                </a:solidFill>
                <a:latin typeface="Arial" pitchFamily="34" charset="0"/>
                <a:ea typeface="Arial" pitchFamily="34" charset="-122"/>
                <a:cs typeface="Arial" pitchFamily="34" charset="-120"/>
              </a:rPr>
              <a:t>0.00</a:t>
            </a:r>
            <a:endParaRPr lang="en-US" sz="1000" dirty="0"/>
          </a:p>
        </p:txBody>
      </p:sp>
      <p:sp>
        <p:nvSpPr>
          <p:cNvPr id="74" name="Text 72"/>
          <p:cNvSpPr/>
          <p:nvPr/>
        </p:nvSpPr>
        <p:spPr>
          <a:xfrm>
            <a:off x="11155680" y="5623560"/>
            <a:ext cx="548640" cy="228600"/>
          </a:xfrm>
          <a:prstGeom prst="rect">
            <a:avLst/>
          </a:prstGeom>
          <a:noFill/>
          <a:ln/>
        </p:spPr>
        <p:txBody>
          <a:bodyPr wrap="square" rtlCol="0" anchor="ctr"/>
          <a:lstStyle/>
          <a:p>
            <a:pPr algn="ctr"/>
            <a:r>
              <a:rPr lang="en-US" sz="800" b="1" dirty="0">
                <a:solidFill>
                  <a:srgbClr val="FF3B5C"/>
                </a:solidFill>
                <a:latin typeface="Arial" pitchFamily="34" charset="0"/>
                <a:ea typeface="Arial" pitchFamily="34" charset="-122"/>
                <a:cs typeface="Arial" pitchFamily="34" charset="-120"/>
              </a:rPr>
              <a:t>RISK</a:t>
            </a:r>
            <a:endParaRPr lang="en-US" sz="800" dirty="0"/>
          </a:p>
        </p:txBody>
      </p:sp>
      <p:sp>
        <p:nvSpPr>
          <p:cNvPr id="75" name="Shape 73"/>
          <p:cNvSpPr/>
          <p:nvPr/>
        </p:nvSpPr>
        <p:spPr>
          <a:xfrm>
            <a:off x="8366760" y="5879592"/>
            <a:ext cx="1645920" cy="73152"/>
          </a:xfrm>
          <a:prstGeom prst="rect">
            <a:avLst/>
          </a:prstGeom>
          <a:solidFill>
            <a:srgbClr val="151E33"/>
          </a:solidFill>
          <a:ln/>
        </p:spPr>
        <p:txBody>
          <a:bodyPr/>
          <a:lstStyle/>
          <a:p>
            <a:endParaRPr lang="en-ZA"/>
          </a:p>
        </p:txBody>
      </p:sp>
      <p:sp>
        <p:nvSpPr>
          <p:cNvPr id="76" name="Text 74"/>
          <p:cNvSpPr/>
          <p:nvPr/>
        </p:nvSpPr>
        <p:spPr>
          <a:xfrm>
            <a:off x="8046720" y="6355080"/>
            <a:ext cx="3383280" cy="320040"/>
          </a:xfrm>
          <a:prstGeom prst="rect">
            <a:avLst/>
          </a:prstGeom>
          <a:noFill/>
          <a:ln/>
        </p:spPr>
        <p:txBody>
          <a:bodyPr wrap="square" rtlCol="0" anchor="ctr"/>
          <a:lstStyle/>
          <a:p>
            <a:pPr algn="l"/>
            <a:r>
              <a:rPr lang="en-US" sz="700" dirty="0">
                <a:solidFill>
                  <a:srgbClr val="3A4565"/>
                </a:solidFill>
                <a:latin typeface="Arial" pitchFamily="34" charset="0"/>
                <a:ea typeface="Arial" pitchFamily="34" charset="-122"/>
                <a:cs typeface="Arial" pitchFamily="34" charset="-120"/>
              </a:rPr>
              <a:t>Scores based on InsidEntity's weighted methodology (Director Independence 40%, others 20% each).</a:t>
            </a:r>
            <a:endParaRPr lang="en-US" sz="700" dirty="0"/>
          </a:p>
        </p:txBody>
      </p:sp>
      <p:sp>
        <p:nvSpPr>
          <p:cNvPr id="77" name="Shape 75"/>
          <p:cNvSpPr/>
          <p:nvPr/>
        </p:nvSpPr>
        <p:spPr>
          <a:xfrm>
            <a:off x="0" y="6400800"/>
            <a:ext cx="12188952" cy="457200"/>
          </a:xfrm>
          <a:prstGeom prst="rect">
            <a:avLst/>
          </a:prstGeom>
          <a:solidFill>
            <a:srgbClr val="0A0E1A"/>
          </a:solidFill>
          <a:ln/>
        </p:spPr>
        <p:txBody>
          <a:bodyPr/>
          <a:lstStyle/>
          <a:p>
            <a:endParaRPr lang="en-ZA"/>
          </a:p>
        </p:txBody>
      </p:sp>
      <p:sp>
        <p:nvSpPr>
          <p:cNvPr id="78" name="Text 76"/>
          <p:cNvSpPr/>
          <p:nvPr/>
        </p:nvSpPr>
        <p:spPr>
          <a:xfrm>
            <a:off x="457200" y="6446520"/>
            <a:ext cx="3657600" cy="365760"/>
          </a:xfrm>
          <a:prstGeom prst="rect">
            <a:avLst/>
          </a:prstGeom>
          <a:noFill/>
          <a:ln/>
        </p:spPr>
        <p:txBody>
          <a:bodyPr wrap="square" rtlCol="0" anchor="ctr"/>
          <a:lstStyle/>
          <a:p>
            <a:r>
              <a:rPr lang="en-US" sz="1000" dirty="0">
                <a:solidFill>
                  <a:srgbClr val="0A7BFF"/>
                </a:solidFill>
                <a:latin typeface="Arial" pitchFamily="34" charset="0"/>
                <a:ea typeface="Arial" pitchFamily="34" charset="-122"/>
                <a:cs typeface="Arial" pitchFamily="34" charset="-120"/>
              </a:rPr>
              <a:t>GOVERNANCE TELLS THE STORY</a:t>
            </a:r>
            <a:endParaRPr lang="en-US" sz="1000" dirty="0"/>
          </a:p>
        </p:txBody>
      </p:sp>
      <p:sp>
        <p:nvSpPr>
          <p:cNvPr id="79" name="Text 77"/>
          <p:cNvSpPr/>
          <p:nvPr/>
        </p:nvSpPr>
        <p:spPr>
          <a:xfrm>
            <a:off x="4114800" y="6446520"/>
            <a:ext cx="3657600" cy="365760"/>
          </a:xfrm>
          <a:prstGeom prst="rect">
            <a:avLst/>
          </a:prstGeom>
          <a:noFill/>
          <a:ln/>
        </p:spPr>
        <p:txBody>
          <a:bodyPr wrap="square" rtlCol="0" anchor="ctr"/>
          <a:lstStyle/>
          <a:p>
            <a:r>
              <a:rPr lang="en-US" sz="1000" dirty="0">
                <a:solidFill>
                  <a:srgbClr val="FFFFFF"/>
                </a:solidFill>
                <a:latin typeface="Arial" pitchFamily="34" charset="0"/>
                <a:ea typeface="Arial" pitchFamily="34" charset="-122"/>
                <a:cs typeface="Arial" pitchFamily="34" charset="-120"/>
              </a:rPr>
              <a:t>FINANCIAL STATEMENTS CAN'T.</a:t>
            </a:r>
            <a:endParaRPr lang="en-US" sz="1000" dirty="0"/>
          </a:p>
        </p:txBody>
      </p:sp>
      <p:sp>
        <p:nvSpPr>
          <p:cNvPr id="80" name="Text 78"/>
          <p:cNvSpPr/>
          <p:nvPr/>
        </p:nvSpPr>
        <p:spPr>
          <a:xfrm>
            <a:off x="9144000" y="6446520"/>
            <a:ext cx="2743200" cy="365760"/>
          </a:xfrm>
          <a:prstGeom prst="rect">
            <a:avLst/>
          </a:prstGeom>
          <a:noFill/>
          <a:ln/>
        </p:spPr>
        <p:txBody>
          <a:bodyPr wrap="square" rtlCol="0" anchor="ctr"/>
          <a:lstStyle/>
          <a:p>
            <a:r>
              <a:rPr lang="en-US" sz="900" dirty="0">
                <a:solidFill>
                  <a:srgbClr val="6B7B95"/>
                </a:solidFill>
                <a:latin typeface="Arial" pitchFamily="34" charset="0"/>
                <a:ea typeface="Arial" pitchFamily="34" charset="-122"/>
                <a:cs typeface="Arial" pitchFamily="34" charset="-120"/>
              </a:rPr>
              <a:t>www.InsidEntity.com</a:t>
            </a:r>
            <a:endParaRPr lang="en-US" sz="900" dirty="0"/>
          </a:p>
        </p:txBody>
      </p:sp>
      <p:pic>
        <p:nvPicPr>
          <p:cNvPr id="82" name="Picture 81">
            <a:extLst>
              <a:ext uri="{FF2B5EF4-FFF2-40B4-BE49-F238E27FC236}">
                <a16:creationId xmlns:a16="http://schemas.microsoft.com/office/drawing/2014/main" id="{65A36838-97FB-8A86-25EB-755A9530FF1C}"/>
              </a:ext>
            </a:extLst>
          </p:cNvPr>
          <p:cNvPicPr>
            <a:picLocks noChangeAspect="1"/>
          </p:cNvPicPr>
          <p:nvPr/>
        </p:nvPicPr>
        <p:blipFill>
          <a:blip r:embed="rId3"/>
          <a:stretch>
            <a:fillRect/>
          </a:stretch>
        </p:blipFill>
        <p:spPr>
          <a:xfrm>
            <a:off x="9371737" y="1325880"/>
            <a:ext cx="789705" cy="8122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10 / 15</a:t>
            </a:r>
            <a:endParaRPr lang="en-US" sz="1000" dirty="0"/>
          </a:p>
        </p:txBody>
      </p:sp>
      <p:sp>
        <p:nvSpPr>
          <p:cNvPr id="3" name="Text 1"/>
          <p:cNvSpPr/>
          <p:nvPr/>
        </p:nvSpPr>
        <p:spPr>
          <a:xfrm>
            <a:off x="457200" y="640080"/>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SUCCESSION TIMELINE</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10972800" cy="36576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Fifteen years of continuity, one announcement, and the eighteen months that will test it.</a:t>
            </a:r>
            <a:endParaRPr lang="en-US" sz="1000" dirty="0"/>
          </a:p>
        </p:txBody>
      </p:sp>
      <p:sp>
        <p:nvSpPr>
          <p:cNvPr id="6" name="Shape 4"/>
          <p:cNvSpPr/>
          <p:nvPr/>
        </p:nvSpPr>
        <p:spPr>
          <a:xfrm>
            <a:off x="640080" y="2743200"/>
            <a:ext cx="10908792" cy="18288"/>
          </a:xfrm>
          <a:prstGeom prst="rect">
            <a:avLst/>
          </a:prstGeom>
          <a:solidFill>
            <a:srgbClr val="0A7BFF"/>
          </a:solidFill>
          <a:ln/>
        </p:spPr>
        <p:txBody>
          <a:bodyPr/>
          <a:lstStyle/>
          <a:p>
            <a:endParaRPr lang="en-ZA"/>
          </a:p>
        </p:txBody>
      </p:sp>
      <p:sp>
        <p:nvSpPr>
          <p:cNvPr id="7" name="Shape 5"/>
          <p:cNvSpPr/>
          <p:nvPr/>
        </p:nvSpPr>
        <p:spPr>
          <a:xfrm>
            <a:off x="585216" y="2688336"/>
            <a:ext cx="109728" cy="109728"/>
          </a:xfrm>
          <a:prstGeom prst="ellipse">
            <a:avLst/>
          </a:prstGeom>
          <a:solidFill>
            <a:srgbClr val="0A7BFF"/>
          </a:solidFill>
          <a:ln w="12700">
            <a:solidFill>
              <a:srgbClr val="FFFFFF"/>
            </a:solidFill>
            <a:prstDash val="solid"/>
          </a:ln>
        </p:spPr>
        <p:txBody>
          <a:bodyPr/>
          <a:lstStyle/>
          <a:p>
            <a:endParaRPr lang="en-ZA"/>
          </a:p>
        </p:txBody>
      </p:sp>
      <p:sp>
        <p:nvSpPr>
          <p:cNvPr id="8" name="Text 6"/>
          <p:cNvSpPr/>
          <p:nvPr/>
        </p:nvSpPr>
        <p:spPr>
          <a:xfrm>
            <a:off x="182880" y="2331720"/>
            <a:ext cx="914400" cy="228600"/>
          </a:xfrm>
          <a:prstGeom prst="rect">
            <a:avLst/>
          </a:prstGeom>
          <a:noFill/>
          <a:ln/>
        </p:spPr>
        <p:txBody>
          <a:bodyPr wrap="square" rtlCol="0" anchor="ctr"/>
          <a:lstStyle/>
          <a:p>
            <a:pPr algn="ctr"/>
            <a:r>
              <a:rPr lang="en-US" sz="1000" b="1" dirty="0">
                <a:solidFill>
                  <a:srgbClr val="0A7BFF"/>
                </a:solidFill>
                <a:latin typeface="Arial" pitchFamily="34" charset="0"/>
                <a:ea typeface="Arial" pitchFamily="34" charset="-122"/>
                <a:cs typeface="Arial" pitchFamily="34" charset="-120"/>
              </a:rPr>
              <a:t>AUG 2011</a:t>
            </a:r>
            <a:endParaRPr lang="en-US" sz="1000" dirty="0"/>
          </a:p>
        </p:txBody>
      </p:sp>
      <p:sp>
        <p:nvSpPr>
          <p:cNvPr id="9" name="Text 7"/>
          <p:cNvSpPr/>
          <p:nvPr/>
        </p:nvSpPr>
        <p:spPr>
          <a:xfrm>
            <a:off x="0" y="2880360"/>
            <a:ext cx="1280160" cy="548640"/>
          </a:xfrm>
          <a:prstGeom prst="rect">
            <a:avLst/>
          </a:prstGeom>
          <a:noFill/>
          <a:ln/>
        </p:spPr>
        <p:txBody>
          <a:bodyPr wrap="square" rtlCol="0" anchor="ctr"/>
          <a:lstStyle/>
          <a:p>
            <a:pPr algn="ctr">
              <a:lnSpc>
                <a:spcPct val="120000"/>
              </a:lnSpc>
            </a:pPr>
            <a:r>
              <a:rPr lang="en-US" sz="700" dirty="0">
                <a:solidFill>
                  <a:srgbClr val="B0BED4"/>
                </a:solidFill>
                <a:latin typeface="Arial" pitchFamily="34" charset="0"/>
                <a:ea typeface="Arial" pitchFamily="34" charset="-122"/>
                <a:cs typeface="Arial" pitchFamily="34" charset="-120"/>
              </a:rPr>
              <a:t>Cook becomes CEO. Succeeds Steve Jobs; era of operational excellence begins.</a:t>
            </a:r>
            <a:endParaRPr lang="en-US" sz="700" dirty="0"/>
          </a:p>
        </p:txBody>
      </p:sp>
      <p:sp>
        <p:nvSpPr>
          <p:cNvPr id="10" name="Shape 8"/>
          <p:cNvSpPr/>
          <p:nvPr/>
        </p:nvSpPr>
        <p:spPr>
          <a:xfrm>
            <a:off x="3312414" y="2688336"/>
            <a:ext cx="109728" cy="109728"/>
          </a:xfrm>
          <a:prstGeom prst="ellipse">
            <a:avLst/>
          </a:prstGeom>
          <a:solidFill>
            <a:srgbClr val="0A7BFF"/>
          </a:solidFill>
          <a:ln w="12700">
            <a:solidFill>
              <a:srgbClr val="FFFFFF"/>
            </a:solidFill>
            <a:prstDash val="solid"/>
          </a:ln>
        </p:spPr>
        <p:txBody>
          <a:bodyPr/>
          <a:lstStyle/>
          <a:p>
            <a:endParaRPr lang="en-ZA"/>
          </a:p>
        </p:txBody>
      </p:sp>
      <p:sp>
        <p:nvSpPr>
          <p:cNvPr id="11" name="Text 9"/>
          <p:cNvSpPr/>
          <p:nvPr/>
        </p:nvSpPr>
        <p:spPr>
          <a:xfrm>
            <a:off x="2910078" y="2331720"/>
            <a:ext cx="914400" cy="228600"/>
          </a:xfrm>
          <a:prstGeom prst="rect">
            <a:avLst/>
          </a:prstGeom>
          <a:noFill/>
          <a:ln/>
        </p:spPr>
        <p:txBody>
          <a:bodyPr wrap="square" rtlCol="0" anchor="ctr"/>
          <a:lstStyle/>
          <a:p>
            <a:pPr algn="ctr"/>
            <a:r>
              <a:rPr lang="en-US" sz="1000" b="1" dirty="0">
                <a:solidFill>
                  <a:srgbClr val="0A7BFF"/>
                </a:solidFill>
                <a:latin typeface="Arial" pitchFamily="34" charset="0"/>
                <a:ea typeface="Arial" pitchFamily="34" charset="-122"/>
                <a:cs typeface="Arial" pitchFamily="34" charset="-120"/>
              </a:rPr>
              <a:t>2020-21</a:t>
            </a:r>
            <a:endParaRPr lang="en-US" sz="1000" dirty="0"/>
          </a:p>
        </p:txBody>
      </p:sp>
      <p:sp>
        <p:nvSpPr>
          <p:cNvPr id="12" name="Text 10"/>
          <p:cNvSpPr/>
          <p:nvPr/>
        </p:nvSpPr>
        <p:spPr>
          <a:xfrm>
            <a:off x="2727198" y="2880360"/>
            <a:ext cx="1280160" cy="548640"/>
          </a:xfrm>
          <a:prstGeom prst="rect">
            <a:avLst/>
          </a:prstGeom>
          <a:noFill/>
          <a:ln/>
        </p:spPr>
        <p:txBody>
          <a:bodyPr wrap="square" rtlCol="0" anchor="ctr"/>
          <a:lstStyle/>
          <a:p>
            <a:pPr algn="ctr">
              <a:lnSpc>
                <a:spcPct val="120000"/>
              </a:lnSpc>
            </a:pPr>
            <a:r>
              <a:rPr lang="en-US" sz="700" dirty="0">
                <a:solidFill>
                  <a:srgbClr val="B0BED4"/>
                </a:solidFill>
                <a:latin typeface="Arial" pitchFamily="34" charset="0"/>
                <a:ea typeface="Arial" pitchFamily="34" charset="-122"/>
                <a:cs typeface="Arial" pitchFamily="34" charset="-120"/>
              </a:rPr>
              <a:t>Services era, board renewal. Services passes $50B; Lozano and Gorsky join.</a:t>
            </a:r>
            <a:endParaRPr lang="en-US" sz="700" dirty="0"/>
          </a:p>
        </p:txBody>
      </p:sp>
      <p:sp>
        <p:nvSpPr>
          <p:cNvPr id="13" name="Shape 11"/>
          <p:cNvSpPr/>
          <p:nvPr/>
        </p:nvSpPr>
        <p:spPr>
          <a:xfrm>
            <a:off x="6039612" y="2688336"/>
            <a:ext cx="109728" cy="109728"/>
          </a:xfrm>
          <a:prstGeom prst="ellipse">
            <a:avLst/>
          </a:prstGeom>
          <a:solidFill>
            <a:srgbClr val="0A7BFF"/>
          </a:solidFill>
          <a:ln w="12700">
            <a:solidFill>
              <a:srgbClr val="FFFFFF"/>
            </a:solidFill>
            <a:prstDash val="solid"/>
          </a:ln>
        </p:spPr>
        <p:txBody>
          <a:bodyPr/>
          <a:lstStyle/>
          <a:p>
            <a:endParaRPr lang="en-ZA"/>
          </a:p>
        </p:txBody>
      </p:sp>
      <p:sp>
        <p:nvSpPr>
          <p:cNvPr id="14" name="Text 12"/>
          <p:cNvSpPr/>
          <p:nvPr/>
        </p:nvSpPr>
        <p:spPr>
          <a:xfrm>
            <a:off x="5637276" y="2331720"/>
            <a:ext cx="914400" cy="228600"/>
          </a:xfrm>
          <a:prstGeom prst="rect">
            <a:avLst/>
          </a:prstGeom>
          <a:noFill/>
          <a:ln/>
        </p:spPr>
        <p:txBody>
          <a:bodyPr wrap="square" rtlCol="0" anchor="ctr"/>
          <a:lstStyle/>
          <a:p>
            <a:pPr algn="ctr"/>
            <a:r>
              <a:rPr lang="en-US" sz="1000" b="1" dirty="0">
                <a:solidFill>
                  <a:srgbClr val="0A7BFF"/>
                </a:solidFill>
                <a:latin typeface="Arial" pitchFamily="34" charset="0"/>
                <a:ea typeface="Arial" pitchFamily="34" charset="-122"/>
                <a:cs typeface="Arial" pitchFamily="34" charset="-120"/>
              </a:rPr>
              <a:t>2024</a:t>
            </a:r>
            <a:endParaRPr lang="en-US" sz="1000" dirty="0"/>
          </a:p>
        </p:txBody>
      </p:sp>
      <p:sp>
        <p:nvSpPr>
          <p:cNvPr id="15" name="Text 13"/>
          <p:cNvSpPr/>
          <p:nvPr/>
        </p:nvSpPr>
        <p:spPr>
          <a:xfrm>
            <a:off x="5454396" y="2880360"/>
            <a:ext cx="1280160" cy="548640"/>
          </a:xfrm>
          <a:prstGeom prst="rect">
            <a:avLst/>
          </a:prstGeom>
          <a:noFill/>
          <a:ln/>
        </p:spPr>
        <p:txBody>
          <a:bodyPr wrap="square" rtlCol="0" anchor="ctr"/>
          <a:lstStyle/>
          <a:p>
            <a:pPr algn="ctr">
              <a:lnSpc>
                <a:spcPct val="120000"/>
              </a:lnSpc>
            </a:pPr>
            <a:r>
              <a:rPr lang="en-US" sz="700" dirty="0">
                <a:solidFill>
                  <a:srgbClr val="B0BED4"/>
                </a:solidFill>
                <a:latin typeface="Arial" pitchFamily="34" charset="0"/>
                <a:ea typeface="Arial" pitchFamily="34" charset="-122"/>
                <a:cs typeface="Arial" pitchFamily="34" charset="-120"/>
              </a:rPr>
              <a:t>Refresh continues. Wanda Austin joins; China and regulation become standing risks.</a:t>
            </a:r>
            <a:endParaRPr lang="en-US" sz="700" dirty="0"/>
          </a:p>
        </p:txBody>
      </p:sp>
      <p:sp>
        <p:nvSpPr>
          <p:cNvPr id="16" name="Shape 14"/>
          <p:cNvSpPr/>
          <p:nvPr/>
        </p:nvSpPr>
        <p:spPr>
          <a:xfrm>
            <a:off x="8766810" y="2688336"/>
            <a:ext cx="109728" cy="109728"/>
          </a:xfrm>
          <a:prstGeom prst="ellipse">
            <a:avLst/>
          </a:prstGeom>
          <a:solidFill>
            <a:srgbClr val="0A7BFF"/>
          </a:solidFill>
          <a:ln w="12700">
            <a:solidFill>
              <a:srgbClr val="FFFFFF"/>
            </a:solidFill>
            <a:prstDash val="solid"/>
          </a:ln>
        </p:spPr>
        <p:txBody>
          <a:bodyPr/>
          <a:lstStyle/>
          <a:p>
            <a:endParaRPr lang="en-ZA"/>
          </a:p>
        </p:txBody>
      </p:sp>
      <p:sp>
        <p:nvSpPr>
          <p:cNvPr id="17" name="Text 15"/>
          <p:cNvSpPr/>
          <p:nvPr/>
        </p:nvSpPr>
        <p:spPr>
          <a:xfrm>
            <a:off x="8364474" y="2331720"/>
            <a:ext cx="914400" cy="228600"/>
          </a:xfrm>
          <a:prstGeom prst="rect">
            <a:avLst/>
          </a:prstGeom>
          <a:noFill/>
          <a:ln/>
        </p:spPr>
        <p:txBody>
          <a:bodyPr wrap="square" rtlCol="0" anchor="ctr"/>
          <a:lstStyle/>
          <a:p>
            <a:pPr algn="ctr"/>
            <a:r>
              <a:rPr lang="en-US" sz="1000" b="1" dirty="0">
                <a:solidFill>
                  <a:srgbClr val="0A7BFF"/>
                </a:solidFill>
                <a:latin typeface="Arial" pitchFamily="34" charset="0"/>
                <a:ea typeface="Arial" pitchFamily="34" charset="-122"/>
                <a:cs typeface="Arial" pitchFamily="34" charset="-120"/>
              </a:rPr>
              <a:t>APR 2026</a:t>
            </a:r>
            <a:endParaRPr lang="en-US" sz="1000" dirty="0"/>
          </a:p>
        </p:txBody>
      </p:sp>
      <p:sp>
        <p:nvSpPr>
          <p:cNvPr id="18" name="Text 16"/>
          <p:cNvSpPr/>
          <p:nvPr/>
        </p:nvSpPr>
        <p:spPr>
          <a:xfrm>
            <a:off x="8181594" y="2880360"/>
            <a:ext cx="1280160" cy="548640"/>
          </a:xfrm>
          <a:prstGeom prst="rect">
            <a:avLst/>
          </a:prstGeom>
          <a:noFill/>
          <a:ln/>
        </p:spPr>
        <p:txBody>
          <a:bodyPr wrap="square" rtlCol="0" anchor="ctr"/>
          <a:lstStyle/>
          <a:p>
            <a:pPr algn="ctr">
              <a:lnSpc>
                <a:spcPct val="120000"/>
              </a:lnSpc>
            </a:pPr>
            <a:r>
              <a:rPr lang="en-US" sz="700" dirty="0">
                <a:solidFill>
                  <a:srgbClr val="B0BED4"/>
                </a:solidFill>
                <a:latin typeface="Arial" pitchFamily="34" charset="0"/>
                <a:ea typeface="Arial" pitchFamily="34" charset="-122"/>
                <a:cs typeface="Arial" pitchFamily="34" charset="-120"/>
              </a:rPr>
              <a:t>Succession announced. Ternus named next CEO, effective 1 Sept 2026.</a:t>
            </a:r>
            <a:endParaRPr lang="en-US" sz="700" dirty="0"/>
          </a:p>
        </p:txBody>
      </p:sp>
      <p:sp>
        <p:nvSpPr>
          <p:cNvPr id="19" name="Shape 17"/>
          <p:cNvSpPr/>
          <p:nvPr/>
        </p:nvSpPr>
        <p:spPr>
          <a:xfrm>
            <a:off x="11494008" y="2688336"/>
            <a:ext cx="109728" cy="109728"/>
          </a:xfrm>
          <a:prstGeom prst="ellipse">
            <a:avLst/>
          </a:prstGeom>
          <a:solidFill>
            <a:srgbClr val="0A7BFF"/>
          </a:solidFill>
          <a:ln w="12700">
            <a:solidFill>
              <a:srgbClr val="FFFFFF"/>
            </a:solidFill>
            <a:prstDash val="solid"/>
          </a:ln>
        </p:spPr>
        <p:txBody>
          <a:bodyPr/>
          <a:lstStyle/>
          <a:p>
            <a:endParaRPr lang="en-ZA"/>
          </a:p>
        </p:txBody>
      </p:sp>
      <p:sp>
        <p:nvSpPr>
          <p:cNvPr id="20" name="Text 18"/>
          <p:cNvSpPr/>
          <p:nvPr/>
        </p:nvSpPr>
        <p:spPr>
          <a:xfrm>
            <a:off x="11091672" y="2331720"/>
            <a:ext cx="914400" cy="228600"/>
          </a:xfrm>
          <a:prstGeom prst="rect">
            <a:avLst/>
          </a:prstGeom>
          <a:noFill/>
          <a:ln/>
        </p:spPr>
        <p:txBody>
          <a:bodyPr wrap="square" rtlCol="0" anchor="ctr"/>
          <a:lstStyle/>
          <a:p>
            <a:pPr algn="ctr"/>
            <a:r>
              <a:rPr lang="en-US" sz="1000" b="1" dirty="0">
                <a:solidFill>
                  <a:srgbClr val="0A7BFF"/>
                </a:solidFill>
                <a:latin typeface="Arial" pitchFamily="34" charset="0"/>
                <a:ea typeface="Arial" pitchFamily="34" charset="-122"/>
                <a:cs typeface="Arial" pitchFamily="34" charset="-120"/>
              </a:rPr>
              <a:t>H2 2026</a:t>
            </a:r>
            <a:endParaRPr lang="en-US" sz="1000" dirty="0"/>
          </a:p>
        </p:txBody>
      </p:sp>
      <p:sp>
        <p:nvSpPr>
          <p:cNvPr id="21" name="Text 19"/>
          <p:cNvSpPr/>
          <p:nvPr/>
        </p:nvSpPr>
        <p:spPr>
          <a:xfrm>
            <a:off x="10908792" y="2880360"/>
            <a:ext cx="1280160" cy="548640"/>
          </a:xfrm>
          <a:prstGeom prst="rect">
            <a:avLst/>
          </a:prstGeom>
          <a:noFill/>
          <a:ln/>
        </p:spPr>
        <p:txBody>
          <a:bodyPr wrap="square" rtlCol="0" anchor="ctr"/>
          <a:lstStyle/>
          <a:p>
            <a:pPr algn="ctr">
              <a:lnSpc>
                <a:spcPct val="120000"/>
              </a:lnSpc>
            </a:pPr>
            <a:r>
              <a:rPr lang="en-US" sz="700" dirty="0">
                <a:solidFill>
                  <a:srgbClr val="B0BED4"/>
                </a:solidFill>
                <a:latin typeface="Arial" pitchFamily="34" charset="0"/>
                <a:ea typeface="Arial" pitchFamily="34" charset="-122"/>
                <a:cs typeface="Arial" pitchFamily="34" charset="-120"/>
              </a:rPr>
              <a:t>Transition execution. The period that determines whether the rating holds.</a:t>
            </a:r>
            <a:endParaRPr lang="en-US" sz="700" dirty="0"/>
          </a:p>
        </p:txBody>
      </p:sp>
      <p:sp>
        <p:nvSpPr>
          <p:cNvPr id="22" name="Shape 20"/>
          <p:cNvSpPr/>
          <p:nvPr/>
        </p:nvSpPr>
        <p:spPr>
          <a:xfrm>
            <a:off x="457200" y="4114800"/>
            <a:ext cx="11274552" cy="2286000"/>
          </a:xfrm>
          <a:prstGeom prst="roundRect">
            <a:avLst>
              <a:gd name="adj" fmla="val 2000"/>
            </a:avLst>
          </a:prstGeom>
          <a:solidFill>
            <a:srgbClr val="0D1525">
              <a:alpha val="80000"/>
            </a:srgbClr>
          </a:solidFill>
          <a:ln w="6350">
            <a:solidFill>
              <a:srgbClr val="1E3A5F"/>
            </a:solidFill>
            <a:prstDash val="solid"/>
          </a:ln>
        </p:spPr>
        <p:txBody>
          <a:bodyPr/>
          <a:lstStyle/>
          <a:p>
            <a:endParaRPr lang="en-ZA"/>
          </a:p>
        </p:txBody>
      </p:sp>
      <p:sp>
        <p:nvSpPr>
          <p:cNvPr id="23" name="Text 21"/>
          <p:cNvSpPr/>
          <p:nvPr/>
        </p:nvSpPr>
        <p:spPr>
          <a:xfrm>
            <a:off x="731520" y="4297680"/>
            <a:ext cx="10515600" cy="365760"/>
          </a:xfrm>
          <a:prstGeom prst="rect">
            <a:avLst/>
          </a:prstGeom>
          <a:noFill/>
          <a:ln/>
        </p:spPr>
        <p:txBody>
          <a:bodyPr wrap="square" rtlCol="0" anchor="ctr"/>
          <a:lstStyle/>
          <a:p>
            <a:r>
              <a:rPr lang="en-US" sz="1400" b="1" dirty="0">
                <a:solidFill>
                  <a:srgbClr val="0A7BFF"/>
                </a:solidFill>
                <a:latin typeface="Arial" pitchFamily="34" charset="0"/>
                <a:ea typeface="Arial" pitchFamily="34" charset="-122"/>
                <a:cs typeface="Arial" pitchFamily="34" charset="-120"/>
              </a:rPr>
              <a:t>The governance challenge isn't structural. It's temporal.</a:t>
            </a:r>
            <a:endParaRPr lang="en-US" sz="1400" dirty="0"/>
          </a:p>
        </p:txBody>
      </p:sp>
      <p:sp>
        <p:nvSpPr>
          <p:cNvPr id="24" name="Text 22"/>
          <p:cNvSpPr/>
          <p:nvPr/>
        </p:nvSpPr>
        <p:spPr>
          <a:xfrm>
            <a:off x="731520" y="4754880"/>
            <a:ext cx="10515600" cy="13716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Apple's transition from Cook to Ternus is the most significant CEO succession in Apple's history. Unlike the Jobs-to-Cook transition, which was shrouded in uncertainty, this one has been signalled well in advance. The governance question is not whether Ternus is capable (his operational track record speaks for itself) but whether the board uses this moment to address the tenure concentration that four long-term directors represent.</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11 / 15</a:t>
            </a:r>
            <a:endParaRPr lang="en-US" sz="1000" dirty="0"/>
          </a:p>
        </p:txBody>
      </p:sp>
      <p:sp>
        <p:nvSpPr>
          <p:cNvPr id="3" name="Text 1"/>
          <p:cNvSpPr/>
          <p:nvPr/>
        </p:nvSpPr>
        <p:spPr>
          <a:xfrm>
            <a:off x="457200" y="640080"/>
            <a:ext cx="7315200" cy="457200"/>
          </a:xfrm>
          <a:prstGeom prst="rect">
            <a:avLst/>
          </a:prstGeom>
          <a:noFill/>
          <a:ln/>
        </p:spPr>
        <p:txBody>
          <a:bodyPr wrap="square" rtlCol="0" anchor="ctr"/>
          <a:lstStyle/>
          <a:p>
            <a:r>
              <a:rPr lang="en-US" sz="2400" b="1" dirty="0">
                <a:solidFill>
                  <a:srgbClr val="FFFFFF"/>
                </a:solidFill>
                <a:latin typeface="Arial Black" pitchFamily="34" charset="0"/>
                <a:ea typeface="Arial Black" pitchFamily="34" charset="-122"/>
                <a:cs typeface="Arial Black" pitchFamily="34" charset="-120"/>
              </a:rPr>
              <a:t>WHAT CHANGED SINCE LAST REPORT</a:t>
            </a:r>
            <a:endParaRPr lang="en-US" sz="24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Shape 3"/>
          <p:cNvSpPr/>
          <p:nvPr/>
        </p:nvSpPr>
        <p:spPr>
          <a:xfrm>
            <a:off x="457200" y="1371600"/>
            <a:ext cx="5394960" cy="1554480"/>
          </a:xfrm>
          <a:prstGeom prst="roundRect">
            <a:avLst>
              <a:gd name="adj" fmla="val 2941"/>
            </a:avLst>
          </a:prstGeom>
          <a:solidFill>
            <a:srgbClr val="0D1525">
              <a:alpha val="80000"/>
            </a:srgbClr>
          </a:solidFill>
          <a:ln w="9525">
            <a:solidFill>
              <a:srgbClr val="003A20"/>
            </a:solidFill>
            <a:prstDash val="solid"/>
          </a:ln>
        </p:spPr>
        <p:txBody>
          <a:bodyPr/>
          <a:lstStyle/>
          <a:p>
            <a:endParaRPr lang="en-ZA"/>
          </a:p>
        </p:txBody>
      </p:sp>
      <p:sp>
        <p:nvSpPr>
          <p:cNvPr id="6" name="Text 4"/>
          <p:cNvSpPr/>
          <p:nvPr/>
        </p:nvSpPr>
        <p:spPr>
          <a:xfrm>
            <a:off x="640080" y="1508760"/>
            <a:ext cx="365760" cy="365760"/>
          </a:xfrm>
          <a:prstGeom prst="rect">
            <a:avLst/>
          </a:prstGeom>
          <a:noFill/>
          <a:ln/>
        </p:spPr>
        <p:txBody>
          <a:bodyPr wrap="square" rtlCol="0" anchor="ctr"/>
          <a:lstStyle/>
          <a:p>
            <a:r>
              <a:rPr lang="en-US" sz="1600" b="1" dirty="0">
                <a:solidFill>
                  <a:srgbClr val="00D68F"/>
                </a:solidFill>
                <a:latin typeface="Arial" pitchFamily="34" charset="0"/>
                <a:ea typeface="Arial" pitchFamily="34" charset="-122"/>
                <a:cs typeface="Arial" pitchFamily="34" charset="-120"/>
              </a:rPr>
              <a:t>▲</a:t>
            </a:r>
            <a:endParaRPr lang="en-US" sz="1600" dirty="0"/>
          </a:p>
        </p:txBody>
      </p:sp>
      <p:sp>
        <p:nvSpPr>
          <p:cNvPr id="7" name="Text 5"/>
          <p:cNvSpPr/>
          <p:nvPr/>
        </p:nvSpPr>
        <p:spPr>
          <a:xfrm>
            <a:off x="1005840" y="1554480"/>
            <a:ext cx="4754880" cy="274320"/>
          </a:xfrm>
          <a:prstGeom prst="rect">
            <a:avLst/>
          </a:prstGeom>
          <a:noFill/>
          <a:ln/>
        </p:spPr>
        <p:txBody>
          <a:bodyPr wrap="square" rtlCol="0" anchor="ctr"/>
          <a:lstStyle/>
          <a:p>
            <a:r>
              <a:rPr lang="en-US" sz="1000" b="1" dirty="0">
                <a:solidFill>
                  <a:srgbClr val="FFFFFF"/>
                </a:solidFill>
                <a:latin typeface="Arial" pitchFamily="34" charset="0"/>
                <a:ea typeface="Arial" pitchFamily="34" charset="-122"/>
                <a:cs typeface="Arial" pitchFamily="34" charset="-120"/>
              </a:rPr>
              <a:t>CEO succession announced</a:t>
            </a:r>
            <a:endParaRPr lang="en-US" sz="1000" dirty="0"/>
          </a:p>
        </p:txBody>
      </p:sp>
      <p:sp>
        <p:nvSpPr>
          <p:cNvPr id="8" name="Text 6"/>
          <p:cNvSpPr/>
          <p:nvPr/>
        </p:nvSpPr>
        <p:spPr>
          <a:xfrm>
            <a:off x="640080" y="1920240"/>
            <a:ext cx="50292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Ternus named next CEO, effective 1 Sept 2026. The largest governance overhang is addressed.</a:t>
            </a:r>
            <a:endParaRPr lang="en-US" sz="800" dirty="0"/>
          </a:p>
        </p:txBody>
      </p:sp>
      <p:sp>
        <p:nvSpPr>
          <p:cNvPr id="9" name="Shape 7"/>
          <p:cNvSpPr/>
          <p:nvPr/>
        </p:nvSpPr>
        <p:spPr>
          <a:xfrm>
            <a:off x="6126480" y="1371600"/>
            <a:ext cx="5394960" cy="1554480"/>
          </a:xfrm>
          <a:prstGeom prst="roundRect">
            <a:avLst>
              <a:gd name="adj" fmla="val 2941"/>
            </a:avLst>
          </a:prstGeom>
          <a:solidFill>
            <a:srgbClr val="0D1525">
              <a:alpha val="80000"/>
            </a:srgbClr>
          </a:solidFill>
          <a:ln w="9525">
            <a:solidFill>
              <a:srgbClr val="003A20"/>
            </a:solidFill>
            <a:prstDash val="solid"/>
          </a:ln>
        </p:spPr>
        <p:txBody>
          <a:bodyPr/>
          <a:lstStyle/>
          <a:p>
            <a:endParaRPr lang="en-ZA"/>
          </a:p>
        </p:txBody>
      </p:sp>
      <p:sp>
        <p:nvSpPr>
          <p:cNvPr id="10" name="Text 8"/>
          <p:cNvSpPr/>
          <p:nvPr/>
        </p:nvSpPr>
        <p:spPr>
          <a:xfrm>
            <a:off x="6309360" y="1508760"/>
            <a:ext cx="365760" cy="365760"/>
          </a:xfrm>
          <a:prstGeom prst="rect">
            <a:avLst/>
          </a:prstGeom>
          <a:noFill/>
          <a:ln/>
        </p:spPr>
        <p:txBody>
          <a:bodyPr wrap="square" rtlCol="0" anchor="ctr"/>
          <a:lstStyle/>
          <a:p>
            <a:r>
              <a:rPr lang="en-US" sz="1600" b="1" dirty="0">
                <a:solidFill>
                  <a:srgbClr val="FFD166"/>
                </a:solidFill>
                <a:latin typeface="Arial" pitchFamily="34" charset="0"/>
                <a:ea typeface="Arial" pitchFamily="34" charset="-122"/>
                <a:cs typeface="Arial" pitchFamily="34" charset="-120"/>
              </a:rPr>
              <a:t>⚠</a:t>
            </a:r>
            <a:endParaRPr lang="en-US" sz="1600" dirty="0"/>
          </a:p>
        </p:txBody>
      </p:sp>
      <p:sp>
        <p:nvSpPr>
          <p:cNvPr id="11" name="Text 9"/>
          <p:cNvSpPr/>
          <p:nvPr/>
        </p:nvSpPr>
        <p:spPr>
          <a:xfrm>
            <a:off x="6675120" y="1554480"/>
            <a:ext cx="4754880" cy="274320"/>
          </a:xfrm>
          <a:prstGeom prst="rect">
            <a:avLst/>
          </a:prstGeom>
          <a:noFill/>
          <a:ln/>
        </p:spPr>
        <p:txBody>
          <a:bodyPr wrap="square" rtlCol="0" anchor="ctr"/>
          <a:lstStyle/>
          <a:p>
            <a:r>
              <a:rPr lang="en-US" sz="1000" b="1" dirty="0">
                <a:solidFill>
                  <a:srgbClr val="FFFFFF"/>
                </a:solidFill>
                <a:latin typeface="Arial" pitchFamily="34" charset="0"/>
                <a:ea typeface="Arial" pitchFamily="34" charset="-122"/>
                <a:cs typeface="Arial" pitchFamily="34" charset="-120"/>
              </a:rPr>
              <a:t>CRR fell 3.8 to 3.14</a:t>
            </a:r>
            <a:endParaRPr lang="en-US" sz="1000" dirty="0"/>
          </a:p>
        </p:txBody>
      </p:sp>
      <p:sp>
        <p:nvSpPr>
          <p:cNvPr id="12" name="Text 10"/>
          <p:cNvSpPr/>
          <p:nvPr/>
        </p:nvSpPr>
        <p:spPr>
          <a:xfrm>
            <a:off x="6309360" y="1920240"/>
            <a:ext cx="50292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Succession clarity was not enough to offset tenure-driven independence pressure. Weighted methodology (Director Independence 40%, others 20% each); see slide 8 for the pillar build.</a:t>
            </a:r>
            <a:endParaRPr lang="en-US" sz="800" dirty="0"/>
          </a:p>
        </p:txBody>
      </p:sp>
      <p:sp>
        <p:nvSpPr>
          <p:cNvPr id="13" name="Shape 11"/>
          <p:cNvSpPr/>
          <p:nvPr/>
        </p:nvSpPr>
        <p:spPr>
          <a:xfrm>
            <a:off x="457200" y="3108960"/>
            <a:ext cx="5394960" cy="1554480"/>
          </a:xfrm>
          <a:prstGeom prst="roundRect">
            <a:avLst>
              <a:gd name="adj" fmla="val 2941"/>
            </a:avLst>
          </a:prstGeom>
          <a:solidFill>
            <a:srgbClr val="0D1525">
              <a:alpha val="80000"/>
            </a:srgbClr>
          </a:solidFill>
          <a:ln w="9525">
            <a:solidFill>
              <a:srgbClr val="003A20"/>
            </a:solidFill>
            <a:prstDash val="solid"/>
          </a:ln>
        </p:spPr>
        <p:txBody>
          <a:bodyPr/>
          <a:lstStyle/>
          <a:p>
            <a:endParaRPr lang="en-ZA"/>
          </a:p>
        </p:txBody>
      </p:sp>
      <p:sp>
        <p:nvSpPr>
          <p:cNvPr id="14" name="Text 12"/>
          <p:cNvSpPr/>
          <p:nvPr/>
        </p:nvSpPr>
        <p:spPr>
          <a:xfrm>
            <a:off x="640080" y="3246120"/>
            <a:ext cx="365760" cy="365760"/>
          </a:xfrm>
          <a:prstGeom prst="rect">
            <a:avLst/>
          </a:prstGeom>
          <a:noFill/>
          <a:ln/>
        </p:spPr>
        <p:txBody>
          <a:bodyPr wrap="square" rtlCol="0" anchor="ctr"/>
          <a:lstStyle/>
          <a:p>
            <a:r>
              <a:rPr lang="en-US" sz="1600" b="1" dirty="0">
                <a:solidFill>
                  <a:srgbClr val="00D68F"/>
                </a:solidFill>
                <a:latin typeface="Arial" pitchFamily="34" charset="0"/>
                <a:ea typeface="Arial" pitchFamily="34" charset="-122"/>
                <a:cs typeface="Arial" pitchFamily="34" charset="-120"/>
              </a:rPr>
              <a:t>▲</a:t>
            </a:r>
            <a:endParaRPr lang="en-US" sz="1600" dirty="0"/>
          </a:p>
        </p:txBody>
      </p:sp>
      <p:sp>
        <p:nvSpPr>
          <p:cNvPr id="15" name="Text 13"/>
          <p:cNvSpPr/>
          <p:nvPr/>
        </p:nvSpPr>
        <p:spPr>
          <a:xfrm>
            <a:off x="1005840" y="3291840"/>
            <a:ext cx="4754880" cy="274320"/>
          </a:xfrm>
          <a:prstGeom prst="rect">
            <a:avLst/>
          </a:prstGeom>
          <a:noFill/>
          <a:ln/>
        </p:spPr>
        <p:txBody>
          <a:bodyPr wrap="square" rtlCol="0" anchor="ctr"/>
          <a:lstStyle/>
          <a:p>
            <a:r>
              <a:rPr lang="en-US" sz="1000" b="1" dirty="0">
                <a:solidFill>
                  <a:srgbClr val="FFFFFF"/>
                </a:solidFill>
                <a:latin typeface="Arial" pitchFamily="34" charset="0"/>
                <a:ea typeface="Arial" pitchFamily="34" charset="-122"/>
                <a:cs typeface="Arial" pitchFamily="34" charset="-120"/>
              </a:rPr>
              <a:t>Refresh evidence real</a:t>
            </a:r>
            <a:endParaRPr lang="en-US" sz="1000" dirty="0"/>
          </a:p>
        </p:txBody>
      </p:sp>
      <p:sp>
        <p:nvSpPr>
          <p:cNvPr id="16" name="Text 14"/>
          <p:cNvSpPr/>
          <p:nvPr/>
        </p:nvSpPr>
        <p:spPr>
          <a:xfrm>
            <a:off x="640080" y="3657600"/>
            <a:ext cx="50292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Austin (2024), Gorsky and Lozano (2021) demonstrate an active renewal cycle at NED level.</a:t>
            </a:r>
            <a:endParaRPr lang="en-US" sz="800" dirty="0"/>
          </a:p>
        </p:txBody>
      </p:sp>
      <p:sp>
        <p:nvSpPr>
          <p:cNvPr id="17" name="Shape 15"/>
          <p:cNvSpPr/>
          <p:nvPr/>
        </p:nvSpPr>
        <p:spPr>
          <a:xfrm>
            <a:off x="6126480" y="3108960"/>
            <a:ext cx="5394960" cy="1554480"/>
          </a:xfrm>
          <a:prstGeom prst="roundRect">
            <a:avLst>
              <a:gd name="adj" fmla="val 2941"/>
            </a:avLst>
          </a:prstGeom>
          <a:solidFill>
            <a:srgbClr val="0D1525">
              <a:alpha val="80000"/>
            </a:srgbClr>
          </a:solidFill>
          <a:ln w="9525">
            <a:solidFill>
              <a:srgbClr val="3A3000"/>
            </a:solidFill>
            <a:prstDash val="solid"/>
          </a:ln>
        </p:spPr>
        <p:txBody>
          <a:bodyPr/>
          <a:lstStyle/>
          <a:p>
            <a:endParaRPr lang="en-ZA"/>
          </a:p>
        </p:txBody>
      </p:sp>
      <p:sp>
        <p:nvSpPr>
          <p:cNvPr id="18" name="Text 16"/>
          <p:cNvSpPr/>
          <p:nvPr/>
        </p:nvSpPr>
        <p:spPr>
          <a:xfrm>
            <a:off x="6309360" y="3246120"/>
            <a:ext cx="365760" cy="365760"/>
          </a:xfrm>
          <a:prstGeom prst="rect">
            <a:avLst/>
          </a:prstGeom>
          <a:noFill/>
          <a:ln/>
        </p:spPr>
        <p:txBody>
          <a:bodyPr wrap="square" rtlCol="0" anchor="ctr"/>
          <a:lstStyle/>
          <a:p>
            <a:r>
              <a:rPr lang="en-US" sz="1600" b="1" dirty="0">
                <a:solidFill>
                  <a:srgbClr val="FFD166"/>
                </a:solidFill>
                <a:latin typeface="Arial" pitchFamily="34" charset="0"/>
                <a:ea typeface="Arial" pitchFamily="34" charset="-122"/>
                <a:cs typeface="Arial" pitchFamily="34" charset="-120"/>
              </a:rPr>
              <a:t>⚠</a:t>
            </a:r>
            <a:endParaRPr lang="en-US" sz="1600" dirty="0"/>
          </a:p>
        </p:txBody>
      </p:sp>
      <p:sp>
        <p:nvSpPr>
          <p:cNvPr id="19" name="Text 17"/>
          <p:cNvSpPr/>
          <p:nvPr/>
        </p:nvSpPr>
        <p:spPr>
          <a:xfrm>
            <a:off x="6675120" y="3291840"/>
            <a:ext cx="4754880" cy="274320"/>
          </a:xfrm>
          <a:prstGeom prst="rect">
            <a:avLst/>
          </a:prstGeom>
          <a:noFill/>
          <a:ln/>
        </p:spPr>
        <p:txBody>
          <a:bodyPr wrap="square" rtlCol="0" anchor="ctr"/>
          <a:lstStyle/>
          <a:p>
            <a:r>
              <a:rPr lang="en-US" sz="1000" b="1" dirty="0">
                <a:solidFill>
                  <a:srgbClr val="FFFFFF"/>
                </a:solidFill>
                <a:latin typeface="Arial" pitchFamily="34" charset="0"/>
                <a:ea typeface="Arial" pitchFamily="34" charset="-122"/>
                <a:cs typeface="Arial" pitchFamily="34" charset="-120"/>
              </a:rPr>
              <a:t>Tenure pressure unresolved</a:t>
            </a:r>
            <a:endParaRPr lang="en-US" sz="1000" dirty="0"/>
          </a:p>
        </p:txBody>
      </p:sp>
      <p:sp>
        <p:nvSpPr>
          <p:cNvPr id="20" name="Text 18"/>
          <p:cNvSpPr/>
          <p:nvPr/>
        </p:nvSpPr>
        <p:spPr>
          <a:xfrm>
            <a:off x="6309360" y="3657600"/>
            <a:ext cx="50292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All four committee-leadership roles are held by directors beyond the 10-year threshold.</a:t>
            </a:r>
            <a:endParaRPr lang="en-US" sz="800" dirty="0"/>
          </a:p>
        </p:txBody>
      </p:sp>
      <p:sp>
        <p:nvSpPr>
          <p:cNvPr id="21" name="Shape 19"/>
          <p:cNvSpPr/>
          <p:nvPr/>
        </p:nvSpPr>
        <p:spPr>
          <a:xfrm>
            <a:off x="457200" y="4846320"/>
            <a:ext cx="5394960" cy="1554480"/>
          </a:xfrm>
          <a:prstGeom prst="roundRect">
            <a:avLst>
              <a:gd name="adj" fmla="val 2941"/>
            </a:avLst>
          </a:prstGeom>
          <a:solidFill>
            <a:srgbClr val="0D1525">
              <a:alpha val="80000"/>
            </a:srgbClr>
          </a:solidFill>
          <a:ln w="9525">
            <a:solidFill>
              <a:srgbClr val="3A3000"/>
            </a:solidFill>
            <a:prstDash val="solid"/>
          </a:ln>
        </p:spPr>
        <p:txBody>
          <a:bodyPr/>
          <a:lstStyle/>
          <a:p>
            <a:endParaRPr lang="en-ZA"/>
          </a:p>
        </p:txBody>
      </p:sp>
      <p:sp>
        <p:nvSpPr>
          <p:cNvPr id="22" name="Text 20"/>
          <p:cNvSpPr/>
          <p:nvPr/>
        </p:nvSpPr>
        <p:spPr>
          <a:xfrm>
            <a:off x="640080" y="4983480"/>
            <a:ext cx="365760" cy="365760"/>
          </a:xfrm>
          <a:prstGeom prst="rect">
            <a:avLst/>
          </a:prstGeom>
          <a:noFill/>
          <a:ln/>
        </p:spPr>
        <p:txBody>
          <a:bodyPr wrap="square" rtlCol="0" anchor="ctr"/>
          <a:lstStyle/>
          <a:p>
            <a:r>
              <a:rPr lang="en-US" sz="1600" b="1" dirty="0">
                <a:solidFill>
                  <a:srgbClr val="FFD166"/>
                </a:solidFill>
                <a:latin typeface="Arial" pitchFamily="34" charset="0"/>
                <a:ea typeface="Arial" pitchFamily="34" charset="-122"/>
                <a:cs typeface="Arial" pitchFamily="34" charset="-120"/>
              </a:rPr>
              <a:t>⚠</a:t>
            </a:r>
            <a:endParaRPr lang="en-US" sz="1600" dirty="0"/>
          </a:p>
        </p:txBody>
      </p:sp>
      <p:sp>
        <p:nvSpPr>
          <p:cNvPr id="23" name="Text 21"/>
          <p:cNvSpPr/>
          <p:nvPr/>
        </p:nvSpPr>
        <p:spPr>
          <a:xfrm>
            <a:off x="1005840" y="5029200"/>
            <a:ext cx="4754880" cy="274320"/>
          </a:xfrm>
          <a:prstGeom prst="rect">
            <a:avLst/>
          </a:prstGeom>
          <a:noFill/>
          <a:ln/>
        </p:spPr>
        <p:txBody>
          <a:bodyPr wrap="square" rtlCol="0" anchor="ctr"/>
          <a:lstStyle/>
          <a:p>
            <a:r>
              <a:rPr lang="en-US" sz="1000" b="1" dirty="0">
                <a:solidFill>
                  <a:srgbClr val="FFFFFF"/>
                </a:solidFill>
                <a:latin typeface="Arial" pitchFamily="34" charset="0"/>
                <a:ea typeface="Arial" pitchFamily="34" charset="-122"/>
                <a:cs typeface="Arial" pitchFamily="34" charset="-120"/>
              </a:rPr>
              <a:t>China risk elevated</a:t>
            </a:r>
            <a:endParaRPr lang="en-US" sz="1000" dirty="0"/>
          </a:p>
        </p:txBody>
      </p:sp>
      <p:sp>
        <p:nvSpPr>
          <p:cNvPr id="24" name="Text 22"/>
          <p:cNvSpPr/>
          <p:nvPr/>
        </p:nvSpPr>
        <p:spPr>
          <a:xfrm>
            <a:off x="640080" y="5394960"/>
            <a:ext cx="50292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Greater China at $64.4B of net sales; geopolitical exposure remains a board-level issue.</a:t>
            </a:r>
            <a:endParaRPr lang="en-US" sz="800" dirty="0"/>
          </a:p>
        </p:txBody>
      </p:sp>
      <p:sp>
        <p:nvSpPr>
          <p:cNvPr id="25" name="Shape 23"/>
          <p:cNvSpPr/>
          <p:nvPr/>
        </p:nvSpPr>
        <p:spPr>
          <a:xfrm>
            <a:off x="6126480" y="4846320"/>
            <a:ext cx="5394960" cy="1554480"/>
          </a:xfrm>
          <a:prstGeom prst="roundRect">
            <a:avLst>
              <a:gd name="adj" fmla="val 2941"/>
            </a:avLst>
          </a:prstGeom>
          <a:solidFill>
            <a:srgbClr val="0D1525">
              <a:alpha val="80000"/>
            </a:srgbClr>
          </a:solidFill>
          <a:ln w="9525">
            <a:solidFill>
              <a:srgbClr val="3A3000"/>
            </a:solidFill>
            <a:prstDash val="solid"/>
          </a:ln>
        </p:spPr>
        <p:txBody>
          <a:bodyPr/>
          <a:lstStyle/>
          <a:p>
            <a:endParaRPr lang="en-ZA"/>
          </a:p>
        </p:txBody>
      </p:sp>
      <p:sp>
        <p:nvSpPr>
          <p:cNvPr id="26" name="Text 24"/>
          <p:cNvSpPr/>
          <p:nvPr/>
        </p:nvSpPr>
        <p:spPr>
          <a:xfrm>
            <a:off x="6309360" y="4983480"/>
            <a:ext cx="365760" cy="365760"/>
          </a:xfrm>
          <a:prstGeom prst="rect">
            <a:avLst/>
          </a:prstGeom>
          <a:noFill/>
          <a:ln/>
        </p:spPr>
        <p:txBody>
          <a:bodyPr wrap="square" rtlCol="0" anchor="ctr"/>
          <a:lstStyle/>
          <a:p>
            <a:r>
              <a:rPr lang="en-US" sz="1600" b="1" dirty="0">
                <a:solidFill>
                  <a:srgbClr val="FFD166"/>
                </a:solidFill>
                <a:latin typeface="Arial" pitchFamily="34" charset="0"/>
                <a:ea typeface="Arial" pitchFamily="34" charset="-122"/>
                <a:cs typeface="Arial" pitchFamily="34" charset="-120"/>
              </a:rPr>
              <a:t>⚠</a:t>
            </a:r>
            <a:endParaRPr lang="en-US" sz="1600" dirty="0"/>
          </a:p>
        </p:txBody>
      </p:sp>
      <p:sp>
        <p:nvSpPr>
          <p:cNvPr id="27" name="Text 25"/>
          <p:cNvSpPr/>
          <p:nvPr/>
        </p:nvSpPr>
        <p:spPr>
          <a:xfrm>
            <a:off x="6675120" y="5029200"/>
            <a:ext cx="4754880" cy="274320"/>
          </a:xfrm>
          <a:prstGeom prst="rect">
            <a:avLst/>
          </a:prstGeom>
          <a:noFill/>
          <a:ln/>
        </p:spPr>
        <p:txBody>
          <a:bodyPr wrap="square" rtlCol="0" anchor="ctr"/>
          <a:lstStyle/>
          <a:p>
            <a:r>
              <a:rPr lang="en-US" sz="1000" b="1" dirty="0">
                <a:solidFill>
                  <a:srgbClr val="FFFFFF"/>
                </a:solidFill>
                <a:latin typeface="Arial" pitchFamily="34" charset="0"/>
                <a:ea typeface="Arial" pitchFamily="34" charset="-122"/>
                <a:cs typeface="Arial" pitchFamily="34" charset="-120"/>
              </a:rPr>
              <a:t>Regulatory risk unchanged</a:t>
            </a:r>
            <a:endParaRPr lang="en-US" sz="1000" dirty="0"/>
          </a:p>
        </p:txBody>
      </p:sp>
      <p:sp>
        <p:nvSpPr>
          <p:cNvPr id="28" name="Text 26"/>
          <p:cNvSpPr/>
          <p:nvPr/>
        </p:nvSpPr>
        <p:spPr>
          <a:xfrm>
            <a:off x="6309360" y="5394960"/>
            <a:ext cx="50292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EU DMA enforcement ongoing; US antitrust action continues against the Services engine.</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12 / 15</a:t>
            </a:r>
            <a:endParaRPr lang="en-US" sz="1000" dirty="0"/>
          </a:p>
        </p:txBody>
      </p:sp>
      <p:sp>
        <p:nvSpPr>
          <p:cNvPr id="3" name="Text 1"/>
          <p:cNvSpPr/>
          <p:nvPr/>
        </p:nvSpPr>
        <p:spPr>
          <a:xfrm>
            <a:off x="914400" y="531732"/>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GOVERNANCE MOMENTUM</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10972800" cy="36576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Direction and velocity of governance quality over the last eight quarters.</a:t>
            </a:r>
            <a:endParaRPr lang="en-US" sz="1000" dirty="0"/>
          </a:p>
        </p:txBody>
      </p:sp>
      <p:sp>
        <p:nvSpPr>
          <p:cNvPr id="6" name="Shape 4"/>
          <p:cNvSpPr/>
          <p:nvPr/>
        </p:nvSpPr>
        <p:spPr>
          <a:xfrm>
            <a:off x="457200" y="2011680"/>
            <a:ext cx="3200400" cy="4114800"/>
          </a:xfrm>
          <a:prstGeom prst="roundRect">
            <a:avLst>
              <a:gd name="adj" fmla="val 1714"/>
            </a:avLst>
          </a:prstGeom>
          <a:solidFill>
            <a:srgbClr val="0D1525">
              <a:alpha val="80000"/>
            </a:srgbClr>
          </a:solidFill>
          <a:ln w="12700">
            <a:solidFill>
              <a:srgbClr val="0A7BFF"/>
            </a:solidFill>
            <a:prstDash val="solid"/>
          </a:ln>
        </p:spPr>
        <p:txBody>
          <a:bodyPr/>
          <a:lstStyle/>
          <a:p>
            <a:endParaRPr lang="en-ZA"/>
          </a:p>
        </p:txBody>
      </p:sp>
      <p:sp>
        <p:nvSpPr>
          <p:cNvPr id="7" name="Text 5"/>
          <p:cNvSpPr/>
          <p:nvPr/>
        </p:nvSpPr>
        <p:spPr>
          <a:xfrm>
            <a:off x="685800" y="2286000"/>
            <a:ext cx="2743200" cy="365760"/>
          </a:xfrm>
          <a:prstGeom prst="rect">
            <a:avLst/>
          </a:prstGeom>
          <a:noFill/>
          <a:ln/>
        </p:spPr>
        <p:txBody>
          <a:bodyPr wrap="square" rtlCol="0" anchor="ctr"/>
          <a:lstStyle/>
          <a:p>
            <a:r>
              <a:rPr lang="en-US" sz="1200" b="1" dirty="0">
                <a:solidFill>
                  <a:srgbClr val="6B7B95"/>
                </a:solidFill>
                <a:latin typeface="Arial" pitchFamily="34" charset="0"/>
                <a:ea typeface="Arial" pitchFamily="34" charset="-122"/>
                <a:cs typeface="Arial" pitchFamily="34" charset="-120"/>
              </a:rPr>
              <a:t>CURRENT CRR</a:t>
            </a:r>
            <a:endParaRPr lang="en-US" sz="1200" dirty="0"/>
          </a:p>
        </p:txBody>
      </p:sp>
      <p:sp>
        <p:nvSpPr>
          <p:cNvPr id="8" name="Text 6"/>
          <p:cNvSpPr/>
          <p:nvPr/>
        </p:nvSpPr>
        <p:spPr>
          <a:xfrm>
            <a:off x="685800" y="2743200"/>
            <a:ext cx="2743200" cy="1371600"/>
          </a:xfrm>
          <a:prstGeom prst="rect">
            <a:avLst/>
          </a:prstGeom>
          <a:noFill/>
          <a:ln/>
        </p:spPr>
        <p:txBody>
          <a:bodyPr wrap="square" rtlCol="0" anchor="ctr"/>
          <a:lstStyle/>
          <a:p>
            <a:r>
              <a:rPr lang="en-US" sz="7200" b="1" dirty="0">
                <a:solidFill>
                  <a:srgbClr val="FFFFFF"/>
                </a:solidFill>
                <a:latin typeface="Arial Black" pitchFamily="34" charset="0"/>
                <a:ea typeface="Arial Black" pitchFamily="34" charset="-122"/>
                <a:cs typeface="Arial Black" pitchFamily="34" charset="-120"/>
              </a:rPr>
              <a:t>3.14</a:t>
            </a:r>
            <a:endParaRPr lang="en-US" sz="7200" dirty="0"/>
          </a:p>
        </p:txBody>
      </p:sp>
      <p:sp>
        <p:nvSpPr>
          <p:cNvPr id="9" name="Text 7"/>
          <p:cNvSpPr/>
          <p:nvPr/>
        </p:nvSpPr>
        <p:spPr>
          <a:xfrm>
            <a:off x="685800" y="4114800"/>
            <a:ext cx="2743200" cy="457200"/>
          </a:xfrm>
          <a:prstGeom prst="rect">
            <a:avLst/>
          </a:prstGeom>
          <a:noFill/>
          <a:ln/>
        </p:spPr>
        <p:txBody>
          <a:bodyPr wrap="square" rtlCol="0" anchor="ctr"/>
          <a:lstStyle/>
          <a:p>
            <a:r>
              <a:rPr lang="en-US" sz="2000" b="1" dirty="0">
                <a:solidFill>
                  <a:srgbClr val="FFD166"/>
                </a:solidFill>
                <a:latin typeface="Arial" pitchFamily="34" charset="0"/>
                <a:ea typeface="Arial" pitchFamily="34" charset="-122"/>
                <a:cs typeface="Arial" pitchFamily="34" charset="-120"/>
              </a:rPr>
              <a:t>▼ -0.66</a:t>
            </a:r>
            <a:endParaRPr lang="en-US" sz="2000" dirty="0"/>
          </a:p>
        </p:txBody>
      </p:sp>
      <p:sp>
        <p:nvSpPr>
          <p:cNvPr id="10" name="Text 8"/>
          <p:cNvSpPr/>
          <p:nvPr/>
        </p:nvSpPr>
        <p:spPr>
          <a:xfrm>
            <a:off x="685800" y="4572000"/>
            <a:ext cx="2743200" cy="36576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vs last quarter (3.8)</a:t>
            </a:r>
            <a:endParaRPr lang="en-US" sz="1000" dirty="0"/>
          </a:p>
        </p:txBody>
      </p:sp>
      <p:sp>
        <p:nvSpPr>
          <p:cNvPr id="11" name="Shape 9"/>
          <p:cNvSpPr/>
          <p:nvPr/>
        </p:nvSpPr>
        <p:spPr>
          <a:xfrm>
            <a:off x="4114800" y="2011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12" name="Text 10"/>
          <p:cNvSpPr/>
          <p:nvPr/>
        </p:nvSpPr>
        <p:spPr>
          <a:xfrm>
            <a:off x="4251960" y="2194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Succession</a:t>
            </a:r>
            <a:endParaRPr lang="en-US" sz="900" dirty="0"/>
          </a:p>
        </p:txBody>
      </p:sp>
      <p:sp>
        <p:nvSpPr>
          <p:cNvPr id="13" name="Text 11"/>
          <p:cNvSpPr/>
          <p:nvPr/>
        </p:nvSpPr>
        <p:spPr>
          <a:xfrm>
            <a:off x="4251960" y="2560320"/>
            <a:ext cx="1554480" cy="365760"/>
          </a:xfrm>
          <a:prstGeom prst="rect">
            <a:avLst/>
          </a:prstGeom>
          <a:noFill/>
          <a:ln/>
        </p:spPr>
        <p:txBody>
          <a:bodyPr wrap="square" rtlCol="0" anchor="ctr"/>
          <a:lstStyle/>
          <a:p>
            <a:r>
              <a:rPr lang="en-US" sz="1400" b="1" dirty="0">
                <a:solidFill>
                  <a:srgbClr val="00D68F"/>
                </a:solidFill>
                <a:latin typeface="Arial" pitchFamily="34" charset="0"/>
                <a:ea typeface="Arial" pitchFamily="34" charset="-122"/>
                <a:cs typeface="Arial" pitchFamily="34" charset="-120"/>
              </a:rPr>
              <a:t>▲ Improving</a:t>
            </a:r>
            <a:endParaRPr lang="en-US" sz="1400" dirty="0"/>
          </a:p>
        </p:txBody>
      </p:sp>
      <p:sp>
        <p:nvSpPr>
          <p:cNvPr id="14" name="Shape 12"/>
          <p:cNvSpPr/>
          <p:nvPr/>
        </p:nvSpPr>
        <p:spPr>
          <a:xfrm>
            <a:off x="6126480" y="2011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15" name="Text 13"/>
          <p:cNvSpPr/>
          <p:nvPr/>
        </p:nvSpPr>
        <p:spPr>
          <a:xfrm>
            <a:off x="6263640" y="2194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Leadership</a:t>
            </a:r>
            <a:endParaRPr lang="en-US" sz="900" dirty="0"/>
          </a:p>
        </p:txBody>
      </p:sp>
      <p:sp>
        <p:nvSpPr>
          <p:cNvPr id="16" name="Text 14"/>
          <p:cNvSpPr/>
          <p:nvPr/>
        </p:nvSpPr>
        <p:spPr>
          <a:xfrm>
            <a:off x="6263640" y="2560320"/>
            <a:ext cx="1554480" cy="365760"/>
          </a:xfrm>
          <a:prstGeom prst="rect">
            <a:avLst/>
          </a:prstGeom>
          <a:noFill/>
          <a:ln/>
        </p:spPr>
        <p:txBody>
          <a:bodyPr wrap="square" rtlCol="0" anchor="ctr"/>
          <a:lstStyle/>
          <a:p>
            <a:r>
              <a:rPr lang="en-US" sz="1400" b="1" dirty="0">
                <a:solidFill>
                  <a:srgbClr val="00D68F"/>
                </a:solidFill>
                <a:latin typeface="Arial" pitchFamily="34" charset="0"/>
                <a:ea typeface="Arial" pitchFamily="34" charset="-122"/>
                <a:cs typeface="Arial" pitchFamily="34" charset="-120"/>
              </a:rPr>
              <a:t>▲ Improving</a:t>
            </a:r>
            <a:endParaRPr lang="en-US" sz="1400" dirty="0"/>
          </a:p>
        </p:txBody>
      </p:sp>
      <p:sp>
        <p:nvSpPr>
          <p:cNvPr id="17" name="Shape 15"/>
          <p:cNvSpPr/>
          <p:nvPr/>
        </p:nvSpPr>
        <p:spPr>
          <a:xfrm>
            <a:off x="8138160" y="2011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18" name="Text 16"/>
          <p:cNvSpPr/>
          <p:nvPr/>
        </p:nvSpPr>
        <p:spPr>
          <a:xfrm>
            <a:off x="8275320" y="2194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Independence</a:t>
            </a:r>
            <a:endParaRPr lang="en-US" sz="900" dirty="0"/>
          </a:p>
        </p:txBody>
      </p:sp>
      <p:sp>
        <p:nvSpPr>
          <p:cNvPr id="19" name="Text 17"/>
          <p:cNvSpPr/>
          <p:nvPr/>
        </p:nvSpPr>
        <p:spPr>
          <a:xfrm>
            <a:off x="8275320" y="2560320"/>
            <a:ext cx="1554480" cy="365760"/>
          </a:xfrm>
          <a:prstGeom prst="rect">
            <a:avLst/>
          </a:prstGeom>
          <a:noFill/>
          <a:ln/>
        </p:spPr>
        <p:txBody>
          <a:bodyPr wrap="square" rtlCol="0" anchor="ctr"/>
          <a:lstStyle/>
          <a:p>
            <a:r>
              <a:rPr lang="en-US" sz="1400" b="1" dirty="0">
                <a:solidFill>
                  <a:srgbClr val="FFD166"/>
                </a:solidFill>
                <a:latin typeface="Arial" pitchFamily="34" charset="0"/>
                <a:ea typeface="Arial" pitchFamily="34" charset="-122"/>
                <a:cs typeface="Arial" pitchFamily="34" charset="-120"/>
              </a:rPr>
              <a:t>⚠ Watch</a:t>
            </a:r>
            <a:endParaRPr lang="en-US" sz="1400" dirty="0"/>
          </a:p>
        </p:txBody>
      </p:sp>
      <p:sp>
        <p:nvSpPr>
          <p:cNvPr id="20" name="Shape 18"/>
          <p:cNvSpPr/>
          <p:nvPr/>
        </p:nvSpPr>
        <p:spPr>
          <a:xfrm>
            <a:off x="10149840" y="2011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21" name="Text 19"/>
          <p:cNvSpPr/>
          <p:nvPr/>
        </p:nvSpPr>
        <p:spPr>
          <a:xfrm>
            <a:off x="10287000" y="2194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Regulatory</a:t>
            </a:r>
            <a:endParaRPr lang="en-US" sz="900" dirty="0"/>
          </a:p>
        </p:txBody>
      </p:sp>
      <p:sp>
        <p:nvSpPr>
          <p:cNvPr id="22" name="Text 20"/>
          <p:cNvSpPr/>
          <p:nvPr/>
        </p:nvSpPr>
        <p:spPr>
          <a:xfrm>
            <a:off x="10287000" y="2560320"/>
            <a:ext cx="1554480" cy="365760"/>
          </a:xfrm>
          <a:prstGeom prst="rect">
            <a:avLst/>
          </a:prstGeom>
          <a:noFill/>
          <a:ln/>
        </p:spPr>
        <p:txBody>
          <a:bodyPr wrap="square" rtlCol="0" anchor="ctr"/>
          <a:lstStyle/>
          <a:p>
            <a:r>
              <a:rPr lang="en-US" sz="1400" b="1" dirty="0">
                <a:solidFill>
                  <a:srgbClr val="FFD166"/>
                </a:solidFill>
                <a:latin typeface="Arial" pitchFamily="34" charset="0"/>
                <a:ea typeface="Arial" pitchFamily="34" charset="-122"/>
                <a:cs typeface="Arial" pitchFamily="34" charset="-120"/>
              </a:rPr>
              <a:t>⚠ Watch</a:t>
            </a:r>
            <a:endParaRPr lang="en-US" sz="1400" dirty="0"/>
          </a:p>
        </p:txBody>
      </p:sp>
      <p:sp>
        <p:nvSpPr>
          <p:cNvPr id="23" name="Shape 21"/>
          <p:cNvSpPr/>
          <p:nvPr/>
        </p:nvSpPr>
        <p:spPr>
          <a:xfrm>
            <a:off x="4114800" y="4297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24" name="Text 22"/>
          <p:cNvSpPr/>
          <p:nvPr/>
        </p:nvSpPr>
        <p:spPr>
          <a:xfrm>
            <a:off x="4251960" y="4480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Audit</a:t>
            </a:r>
            <a:endParaRPr lang="en-US" sz="900" dirty="0"/>
          </a:p>
        </p:txBody>
      </p:sp>
      <p:sp>
        <p:nvSpPr>
          <p:cNvPr id="25" name="Text 23"/>
          <p:cNvSpPr/>
          <p:nvPr/>
        </p:nvSpPr>
        <p:spPr>
          <a:xfrm>
            <a:off x="4251960" y="4846320"/>
            <a:ext cx="1554480" cy="365760"/>
          </a:xfrm>
          <a:prstGeom prst="rect">
            <a:avLst/>
          </a:prstGeom>
          <a:noFill/>
          <a:ln/>
        </p:spPr>
        <p:txBody>
          <a:bodyPr wrap="square" rtlCol="0" anchor="ctr"/>
          <a:lstStyle/>
          <a:p>
            <a:r>
              <a:rPr lang="en-US" sz="1400" b="1" dirty="0">
                <a:solidFill>
                  <a:srgbClr val="B0BED4"/>
                </a:solidFill>
                <a:latin typeface="Arial" pitchFamily="34" charset="0"/>
                <a:ea typeface="Arial" pitchFamily="34" charset="-122"/>
                <a:cs typeface="Arial" pitchFamily="34" charset="-120"/>
              </a:rPr>
              <a:t>→ Stable</a:t>
            </a:r>
            <a:endParaRPr lang="en-US" sz="1400" dirty="0"/>
          </a:p>
        </p:txBody>
      </p:sp>
      <p:sp>
        <p:nvSpPr>
          <p:cNvPr id="26" name="Shape 24"/>
          <p:cNvSpPr/>
          <p:nvPr/>
        </p:nvSpPr>
        <p:spPr>
          <a:xfrm>
            <a:off x="6126480" y="4297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27" name="Text 25"/>
          <p:cNvSpPr/>
          <p:nvPr/>
        </p:nvSpPr>
        <p:spPr>
          <a:xfrm>
            <a:off x="6263640" y="4480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Capital allocation</a:t>
            </a:r>
            <a:endParaRPr lang="en-US" sz="900" dirty="0"/>
          </a:p>
        </p:txBody>
      </p:sp>
      <p:sp>
        <p:nvSpPr>
          <p:cNvPr id="28" name="Text 26"/>
          <p:cNvSpPr/>
          <p:nvPr/>
        </p:nvSpPr>
        <p:spPr>
          <a:xfrm>
            <a:off x="6263640" y="4846320"/>
            <a:ext cx="1554480" cy="365760"/>
          </a:xfrm>
          <a:prstGeom prst="rect">
            <a:avLst/>
          </a:prstGeom>
          <a:noFill/>
          <a:ln/>
        </p:spPr>
        <p:txBody>
          <a:bodyPr wrap="square" rtlCol="0" anchor="ctr"/>
          <a:lstStyle/>
          <a:p>
            <a:r>
              <a:rPr lang="en-US" sz="1400" b="1" dirty="0">
                <a:solidFill>
                  <a:srgbClr val="B0BED4"/>
                </a:solidFill>
                <a:latin typeface="Arial" pitchFamily="34" charset="0"/>
                <a:ea typeface="Arial" pitchFamily="34" charset="-122"/>
                <a:cs typeface="Arial" pitchFamily="34" charset="-120"/>
              </a:rPr>
              <a:t>→ Stable</a:t>
            </a:r>
            <a:endParaRPr lang="en-US" sz="1400" dirty="0"/>
          </a:p>
        </p:txBody>
      </p:sp>
      <p:sp>
        <p:nvSpPr>
          <p:cNvPr id="29" name="Shape 27"/>
          <p:cNvSpPr/>
          <p:nvPr/>
        </p:nvSpPr>
        <p:spPr>
          <a:xfrm>
            <a:off x="8138160" y="4297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30" name="Text 28"/>
          <p:cNvSpPr/>
          <p:nvPr/>
        </p:nvSpPr>
        <p:spPr>
          <a:xfrm>
            <a:off x="8275320" y="4480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Cyber</a:t>
            </a:r>
            <a:endParaRPr lang="en-US" sz="900" dirty="0"/>
          </a:p>
        </p:txBody>
      </p:sp>
      <p:sp>
        <p:nvSpPr>
          <p:cNvPr id="31" name="Text 29"/>
          <p:cNvSpPr/>
          <p:nvPr/>
        </p:nvSpPr>
        <p:spPr>
          <a:xfrm>
            <a:off x="8275320" y="4846320"/>
            <a:ext cx="1554480" cy="365760"/>
          </a:xfrm>
          <a:prstGeom prst="rect">
            <a:avLst/>
          </a:prstGeom>
          <a:noFill/>
          <a:ln/>
        </p:spPr>
        <p:txBody>
          <a:bodyPr wrap="square" rtlCol="0" anchor="ctr"/>
          <a:lstStyle/>
          <a:p>
            <a:r>
              <a:rPr lang="en-US" sz="1400" b="1" dirty="0">
                <a:solidFill>
                  <a:srgbClr val="B0BED4"/>
                </a:solidFill>
                <a:latin typeface="Arial" pitchFamily="34" charset="0"/>
                <a:ea typeface="Arial" pitchFamily="34" charset="-122"/>
                <a:cs typeface="Arial" pitchFamily="34" charset="-120"/>
              </a:rPr>
              <a:t>→ Stable</a:t>
            </a:r>
            <a:endParaRPr lang="en-US" sz="1400" dirty="0"/>
          </a:p>
        </p:txBody>
      </p:sp>
      <p:sp>
        <p:nvSpPr>
          <p:cNvPr id="32" name="Shape 30"/>
          <p:cNvSpPr/>
          <p:nvPr/>
        </p:nvSpPr>
        <p:spPr>
          <a:xfrm>
            <a:off x="10149840" y="4297680"/>
            <a:ext cx="1828800" cy="2011680"/>
          </a:xfrm>
          <a:prstGeom prst="roundRect">
            <a:avLst>
              <a:gd name="adj" fmla="val 2500"/>
            </a:avLst>
          </a:prstGeom>
          <a:solidFill>
            <a:srgbClr val="151E33">
              <a:alpha val="70000"/>
            </a:srgbClr>
          </a:solidFill>
          <a:ln w="6350">
            <a:solidFill>
              <a:srgbClr val="1E3A5F"/>
            </a:solidFill>
            <a:prstDash val="solid"/>
          </a:ln>
        </p:spPr>
        <p:txBody>
          <a:bodyPr/>
          <a:lstStyle/>
          <a:p>
            <a:endParaRPr lang="en-ZA"/>
          </a:p>
        </p:txBody>
      </p:sp>
      <p:sp>
        <p:nvSpPr>
          <p:cNvPr id="33" name="Text 31"/>
          <p:cNvSpPr/>
          <p:nvPr/>
        </p:nvSpPr>
        <p:spPr>
          <a:xfrm>
            <a:off x="10287000" y="4480560"/>
            <a:ext cx="155448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ESG</a:t>
            </a:r>
            <a:endParaRPr lang="en-US" sz="900" dirty="0"/>
          </a:p>
        </p:txBody>
      </p:sp>
      <p:sp>
        <p:nvSpPr>
          <p:cNvPr id="34" name="Text 32"/>
          <p:cNvSpPr/>
          <p:nvPr/>
        </p:nvSpPr>
        <p:spPr>
          <a:xfrm>
            <a:off x="10287000" y="4846320"/>
            <a:ext cx="1554480" cy="365760"/>
          </a:xfrm>
          <a:prstGeom prst="rect">
            <a:avLst/>
          </a:prstGeom>
          <a:noFill/>
          <a:ln/>
        </p:spPr>
        <p:txBody>
          <a:bodyPr wrap="square" rtlCol="0" anchor="ctr"/>
          <a:lstStyle/>
          <a:p>
            <a:r>
              <a:rPr lang="en-US" sz="1400" b="1" dirty="0">
                <a:solidFill>
                  <a:srgbClr val="B0BED4"/>
                </a:solidFill>
                <a:latin typeface="Arial" pitchFamily="34" charset="0"/>
                <a:ea typeface="Arial" pitchFamily="34" charset="-122"/>
                <a:cs typeface="Arial" pitchFamily="34" charset="-120"/>
              </a:rPr>
              <a:t>→ Stable</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13 / 15</a:t>
            </a:r>
            <a:endParaRPr lang="en-US" sz="1000" dirty="0"/>
          </a:p>
        </p:txBody>
      </p:sp>
      <p:sp>
        <p:nvSpPr>
          <p:cNvPr id="3" name="Text 1"/>
          <p:cNvSpPr/>
          <p:nvPr/>
        </p:nvSpPr>
        <p:spPr>
          <a:xfrm>
            <a:off x="457200" y="640080"/>
            <a:ext cx="9144000" cy="457200"/>
          </a:xfrm>
          <a:prstGeom prst="rect">
            <a:avLst/>
          </a:prstGeom>
          <a:noFill/>
          <a:ln/>
        </p:spPr>
        <p:txBody>
          <a:bodyPr wrap="square" rtlCol="0" anchor="ctr"/>
          <a:lstStyle/>
          <a:p>
            <a:r>
              <a:rPr lang="en-US" sz="2200" b="1" dirty="0">
                <a:solidFill>
                  <a:srgbClr val="FFFFFF"/>
                </a:solidFill>
                <a:latin typeface="Arial Black" pitchFamily="34" charset="0"/>
                <a:ea typeface="Arial Black" pitchFamily="34" charset="-122"/>
                <a:cs typeface="Arial Black" pitchFamily="34" charset="-120"/>
              </a:rPr>
              <a:t>EXECUTIVE COMPENSATION &amp; THE HANDOVER</a:t>
            </a:r>
            <a:endParaRPr lang="en-US" sz="22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10972800" cy="36576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Cook's final year as CEO - and what the market should watch in the Ternus package.</a:t>
            </a:r>
            <a:endParaRPr lang="en-US" sz="1000" dirty="0"/>
          </a:p>
        </p:txBody>
      </p:sp>
      <p:sp>
        <p:nvSpPr>
          <p:cNvPr id="6" name="Shape 4"/>
          <p:cNvSpPr/>
          <p:nvPr/>
        </p:nvSpPr>
        <p:spPr>
          <a:xfrm>
            <a:off x="457200" y="2011680"/>
            <a:ext cx="5029200" cy="4114800"/>
          </a:xfrm>
          <a:prstGeom prst="roundRect">
            <a:avLst>
              <a:gd name="adj" fmla="val 1333"/>
            </a:avLst>
          </a:prstGeom>
          <a:solidFill>
            <a:srgbClr val="0D1525">
              <a:alpha val="80000"/>
            </a:srgbClr>
          </a:solidFill>
          <a:ln w="12700">
            <a:solidFill>
              <a:srgbClr val="0A7BFF"/>
            </a:solidFill>
            <a:prstDash val="solid"/>
          </a:ln>
        </p:spPr>
        <p:txBody>
          <a:bodyPr/>
          <a:lstStyle/>
          <a:p>
            <a:endParaRPr lang="en-ZA"/>
          </a:p>
        </p:txBody>
      </p:sp>
      <p:sp>
        <p:nvSpPr>
          <p:cNvPr id="7" name="Text 5"/>
          <p:cNvSpPr/>
          <p:nvPr/>
        </p:nvSpPr>
        <p:spPr>
          <a:xfrm>
            <a:off x="685800" y="2286000"/>
            <a:ext cx="4572000" cy="365760"/>
          </a:xfrm>
          <a:prstGeom prst="rect">
            <a:avLst/>
          </a:prstGeom>
          <a:noFill/>
          <a:ln/>
        </p:spPr>
        <p:txBody>
          <a:bodyPr wrap="square" rtlCol="0" anchor="ctr"/>
          <a:lstStyle/>
          <a:p>
            <a:r>
              <a:rPr lang="en-US" sz="1200" b="1" dirty="0">
                <a:solidFill>
                  <a:srgbClr val="6B7B95"/>
                </a:solidFill>
                <a:latin typeface="Arial" pitchFamily="34" charset="0"/>
                <a:ea typeface="Arial" pitchFamily="34" charset="-122"/>
                <a:cs typeface="Arial" pitchFamily="34" charset="-120"/>
              </a:rPr>
              <a:t>CEO TOTAL PAY, FY2025</a:t>
            </a:r>
            <a:endParaRPr lang="en-US" sz="1200" dirty="0"/>
          </a:p>
        </p:txBody>
      </p:sp>
      <p:sp>
        <p:nvSpPr>
          <p:cNvPr id="8" name="Text 6"/>
          <p:cNvSpPr/>
          <p:nvPr/>
        </p:nvSpPr>
        <p:spPr>
          <a:xfrm>
            <a:off x="685800" y="2743200"/>
            <a:ext cx="4572000" cy="1371600"/>
          </a:xfrm>
          <a:prstGeom prst="rect">
            <a:avLst/>
          </a:prstGeom>
          <a:noFill/>
          <a:ln/>
        </p:spPr>
        <p:txBody>
          <a:bodyPr wrap="square" rtlCol="0" anchor="ctr"/>
          <a:lstStyle/>
          <a:p>
            <a:r>
              <a:rPr lang="en-US" sz="6400" b="1" dirty="0">
                <a:solidFill>
                  <a:srgbClr val="FFFFFF"/>
                </a:solidFill>
                <a:latin typeface="Arial Black" pitchFamily="34" charset="0"/>
                <a:ea typeface="Arial Black" pitchFamily="34" charset="-122"/>
                <a:cs typeface="Arial Black" pitchFamily="34" charset="-120"/>
              </a:rPr>
              <a:t>$74.6M</a:t>
            </a:r>
            <a:endParaRPr lang="en-US" sz="6400" dirty="0"/>
          </a:p>
        </p:txBody>
      </p:sp>
      <p:sp>
        <p:nvSpPr>
          <p:cNvPr id="9" name="Text 7"/>
          <p:cNvSpPr/>
          <p:nvPr/>
        </p:nvSpPr>
        <p:spPr>
          <a:xfrm>
            <a:off x="685800" y="4206240"/>
            <a:ext cx="4572000" cy="731520"/>
          </a:xfrm>
          <a:prstGeom prst="rect">
            <a:avLst/>
          </a:prstGeom>
          <a:noFill/>
          <a:ln/>
        </p:spPr>
        <p:txBody>
          <a:bodyPr wrap="square" rtlCol="0" anchor="ctr"/>
          <a:lstStyle/>
          <a:p>
            <a:pPr>
              <a:lnSpc>
                <a:spcPct val="130000"/>
              </a:lnSpc>
            </a:pPr>
            <a:r>
              <a:rPr lang="en-US" sz="900" dirty="0">
                <a:solidFill>
                  <a:srgbClr val="B0BED4"/>
                </a:solidFill>
                <a:latin typeface="Arial" pitchFamily="34" charset="0"/>
                <a:ea typeface="Arial" pitchFamily="34" charset="-122"/>
                <a:cs typeface="Arial" pitchFamily="34" charset="-120"/>
              </a:rPr>
              <a:t>Tim Cook's reported total compensation: $3M salary, with the substantial majority in performance-vesting equity.</a:t>
            </a:r>
            <a:endParaRPr lang="en-US" sz="900" dirty="0"/>
          </a:p>
        </p:txBody>
      </p:sp>
      <p:sp>
        <p:nvSpPr>
          <p:cNvPr id="10" name="Shape 8"/>
          <p:cNvSpPr/>
          <p:nvPr/>
        </p:nvSpPr>
        <p:spPr>
          <a:xfrm>
            <a:off x="5943600" y="2011680"/>
            <a:ext cx="5788152" cy="1828800"/>
          </a:xfrm>
          <a:prstGeom prst="roundRect">
            <a:avLst>
              <a:gd name="adj" fmla="val 2500"/>
            </a:avLst>
          </a:prstGeom>
          <a:solidFill>
            <a:srgbClr val="0D1525">
              <a:alpha val="80000"/>
            </a:srgbClr>
          </a:solidFill>
          <a:ln w="6350">
            <a:solidFill>
              <a:srgbClr val="1E3A5F"/>
            </a:solidFill>
            <a:prstDash val="solid"/>
          </a:ln>
        </p:spPr>
        <p:txBody>
          <a:bodyPr/>
          <a:lstStyle/>
          <a:p>
            <a:endParaRPr lang="en-ZA"/>
          </a:p>
        </p:txBody>
      </p:sp>
      <p:sp>
        <p:nvSpPr>
          <p:cNvPr id="11" name="Text 9"/>
          <p:cNvSpPr/>
          <p:nvPr/>
        </p:nvSpPr>
        <p:spPr>
          <a:xfrm>
            <a:off x="6172200" y="2194560"/>
            <a:ext cx="5303520" cy="274320"/>
          </a:xfrm>
          <a:prstGeom prst="rect">
            <a:avLst/>
          </a:prstGeom>
          <a:noFill/>
          <a:ln/>
        </p:spPr>
        <p:txBody>
          <a:bodyPr wrap="square" rtlCol="0" anchor="ctr"/>
          <a:lstStyle/>
          <a:p>
            <a:r>
              <a:rPr lang="en-US" sz="1100" b="1" dirty="0">
                <a:solidFill>
                  <a:srgbClr val="0A7BFF"/>
                </a:solidFill>
                <a:latin typeface="Arial" pitchFamily="34" charset="0"/>
                <a:ea typeface="Arial" pitchFamily="34" charset="-122"/>
                <a:cs typeface="Arial" pitchFamily="34" charset="-120"/>
              </a:rPr>
              <a:t>PAY STRUCTURE</a:t>
            </a:r>
            <a:endParaRPr lang="en-US" sz="1100" dirty="0"/>
          </a:p>
        </p:txBody>
      </p:sp>
      <p:sp>
        <p:nvSpPr>
          <p:cNvPr id="12" name="Text 10"/>
          <p:cNvSpPr/>
          <p:nvPr/>
        </p:nvSpPr>
        <p:spPr>
          <a:xfrm>
            <a:off x="6172200" y="2560320"/>
            <a:ext cx="530352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~95% at risk</a:t>
            </a:r>
            <a:endParaRPr lang="en-US" sz="2800" dirty="0"/>
          </a:p>
        </p:txBody>
      </p:sp>
      <p:sp>
        <p:nvSpPr>
          <p:cNvPr id="13" name="Text 11"/>
          <p:cNvSpPr/>
          <p:nvPr/>
        </p:nvSpPr>
        <p:spPr>
          <a:xfrm>
            <a:off x="6172200" y="3108960"/>
            <a:ext cx="5303520" cy="4572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Overwhelmingly equity- and performance-linked - the structural alignment institutional holders look for.</a:t>
            </a:r>
            <a:endParaRPr lang="en-US" sz="800" dirty="0"/>
          </a:p>
        </p:txBody>
      </p:sp>
      <p:sp>
        <p:nvSpPr>
          <p:cNvPr id="14" name="Shape 12"/>
          <p:cNvSpPr/>
          <p:nvPr/>
        </p:nvSpPr>
        <p:spPr>
          <a:xfrm>
            <a:off x="5943600" y="4114800"/>
            <a:ext cx="5788152" cy="2011680"/>
          </a:xfrm>
          <a:prstGeom prst="roundRect">
            <a:avLst>
              <a:gd name="adj" fmla="val 2273"/>
            </a:avLst>
          </a:prstGeom>
          <a:solidFill>
            <a:srgbClr val="0D1525">
              <a:alpha val="80000"/>
            </a:srgbClr>
          </a:solidFill>
          <a:ln w="6350">
            <a:solidFill>
              <a:srgbClr val="1E3A5F"/>
            </a:solidFill>
            <a:prstDash val="solid"/>
          </a:ln>
        </p:spPr>
        <p:txBody>
          <a:bodyPr/>
          <a:lstStyle/>
          <a:p>
            <a:endParaRPr lang="en-ZA"/>
          </a:p>
        </p:txBody>
      </p:sp>
      <p:sp>
        <p:nvSpPr>
          <p:cNvPr id="15" name="Text 13"/>
          <p:cNvSpPr/>
          <p:nvPr/>
        </p:nvSpPr>
        <p:spPr>
          <a:xfrm>
            <a:off x="6172200" y="4297680"/>
            <a:ext cx="5303520" cy="274320"/>
          </a:xfrm>
          <a:prstGeom prst="rect">
            <a:avLst/>
          </a:prstGeom>
          <a:noFill/>
          <a:ln/>
        </p:spPr>
        <p:txBody>
          <a:bodyPr wrap="square" rtlCol="0" anchor="ctr"/>
          <a:lstStyle/>
          <a:p>
            <a:r>
              <a:rPr lang="en-US" sz="1100" b="1" dirty="0">
                <a:solidFill>
                  <a:srgbClr val="0A7BFF"/>
                </a:solidFill>
                <a:latin typeface="Arial" pitchFamily="34" charset="0"/>
                <a:ea typeface="Arial" pitchFamily="34" charset="-122"/>
                <a:cs typeface="Arial" pitchFamily="34" charset="-120"/>
              </a:rPr>
              <a:t>NEXT DISCLOSURE</a:t>
            </a:r>
            <a:endParaRPr lang="en-US" sz="1100" dirty="0"/>
          </a:p>
        </p:txBody>
      </p:sp>
      <p:sp>
        <p:nvSpPr>
          <p:cNvPr id="16" name="Text 14"/>
          <p:cNvSpPr/>
          <p:nvPr/>
        </p:nvSpPr>
        <p:spPr>
          <a:xfrm>
            <a:off x="6172200" y="4663440"/>
            <a:ext cx="5303520" cy="457200"/>
          </a:xfrm>
          <a:prstGeom prst="rect">
            <a:avLst/>
          </a:prstGeom>
          <a:noFill/>
          <a:ln/>
        </p:spPr>
        <p:txBody>
          <a:bodyPr wrap="square" rtlCol="0" anchor="ctr"/>
          <a:lstStyle/>
          <a:p>
            <a:r>
              <a:rPr lang="en-US" sz="2400" b="1" dirty="0">
                <a:solidFill>
                  <a:srgbClr val="FFFFFF"/>
                </a:solidFill>
                <a:latin typeface="Arial Black" pitchFamily="34" charset="0"/>
                <a:ea typeface="Arial Black" pitchFamily="34" charset="-122"/>
                <a:cs typeface="Arial Black" pitchFamily="34" charset="-120"/>
              </a:rPr>
              <a:t>Ternus package</a:t>
            </a:r>
            <a:endParaRPr lang="en-US" sz="2400" dirty="0"/>
          </a:p>
        </p:txBody>
      </p:sp>
      <p:sp>
        <p:nvSpPr>
          <p:cNvPr id="17" name="Text 15"/>
          <p:cNvSpPr/>
          <p:nvPr/>
        </p:nvSpPr>
        <p:spPr>
          <a:xfrm>
            <a:off x="6172200" y="5212080"/>
            <a:ext cx="5303520" cy="7315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The incoming CEO's grant - size, vesting horizon, performance conditions - is the first hard governance signal of the new era.</a:t>
            </a:r>
            <a:endParaRPr lang="en-US" sz="800" dirty="0"/>
          </a:p>
        </p:txBody>
      </p:sp>
      <p:sp>
        <p:nvSpPr>
          <p:cNvPr id="18" name="Shape 16"/>
          <p:cNvSpPr/>
          <p:nvPr/>
        </p:nvSpPr>
        <p:spPr>
          <a:xfrm>
            <a:off x="457200" y="5029200"/>
            <a:ext cx="5029200" cy="1554480"/>
          </a:xfrm>
          <a:prstGeom prst="roundRect">
            <a:avLst>
              <a:gd name="adj" fmla="val 2941"/>
            </a:avLst>
          </a:prstGeom>
          <a:solidFill>
            <a:srgbClr val="0A1525"/>
          </a:solidFill>
          <a:ln w="9525">
            <a:solidFill>
              <a:srgbClr val="0A7BFF"/>
            </a:solidFill>
            <a:prstDash val="solid"/>
          </a:ln>
        </p:spPr>
        <p:txBody>
          <a:bodyPr/>
          <a:lstStyle/>
          <a:p>
            <a:endParaRPr lang="en-ZA"/>
          </a:p>
        </p:txBody>
      </p:sp>
      <p:sp>
        <p:nvSpPr>
          <p:cNvPr id="19" name="Text 17"/>
          <p:cNvSpPr/>
          <p:nvPr/>
        </p:nvSpPr>
        <p:spPr>
          <a:xfrm>
            <a:off x="685800" y="5212080"/>
            <a:ext cx="45720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INSIDENTITY VIEW</a:t>
            </a:r>
            <a:endParaRPr lang="en-US" sz="1000" dirty="0"/>
          </a:p>
        </p:txBody>
      </p:sp>
      <p:sp>
        <p:nvSpPr>
          <p:cNvPr id="20" name="Text 18"/>
          <p:cNvSpPr/>
          <p:nvPr/>
        </p:nvSpPr>
        <p:spPr>
          <a:xfrm>
            <a:off x="685800" y="5577840"/>
            <a:ext cx="4572000" cy="91440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Executive chairman compensation is the quieter question. How Apple structures Cook's post-CEO package - and how clearly it separates his mandate from the CEO's - will tell investors whether this is a genuine handover or a shadow chairmanship. Watch the FY2027 proxy.</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14 / 15</a:t>
            </a:r>
            <a:endParaRPr lang="en-US" sz="1000" dirty="0"/>
          </a:p>
        </p:txBody>
      </p:sp>
      <p:sp>
        <p:nvSpPr>
          <p:cNvPr id="3" name="Text 1"/>
          <p:cNvSpPr/>
          <p:nvPr/>
        </p:nvSpPr>
        <p:spPr>
          <a:xfrm>
            <a:off x="457200" y="640080"/>
            <a:ext cx="9144000" cy="457200"/>
          </a:xfrm>
          <a:prstGeom prst="rect">
            <a:avLst/>
          </a:prstGeom>
          <a:noFill/>
          <a:ln/>
        </p:spPr>
        <p:txBody>
          <a:bodyPr wrap="square" rtlCol="0" anchor="ctr"/>
          <a:lstStyle/>
          <a:p>
            <a:r>
              <a:rPr lang="en-US" sz="2200" b="1" dirty="0">
                <a:solidFill>
                  <a:srgbClr val="FFFFFF"/>
                </a:solidFill>
                <a:latin typeface="Arial Black" pitchFamily="34" charset="0"/>
                <a:ea typeface="Arial Black" pitchFamily="34" charset="-122"/>
                <a:cs typeface="Arial Black" pitchFamily="34" charset="-120"/>
              </a:rPr>
              <a:t>WHERE APPLE SITS IN BIG TECH GOVERNANCE</a:t>
            </a:r>
            <a:endParaRPr lang="en-US" sz="22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10972800" cy="36576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One series, one methodology, seven answers to the same question: who actually controls these companies?</a:t>
            </a:r>
            <a:endParaRPr lang="en-US" sz="1000" dirty="0"/>
          </a:p>
        </p:txBody>
      </p:sp>
      <p:sp>
        <p:nvSpPr>
          <p:cNvPr id="6" name="Shape 4"/>
          <p:cNvSpPr/>
          <p:nvPr/>
        </p:nvSpPr>
        <p:spPr>
          <a:xfrm>
            <a:off x="457200" y="2011680"/>
            <a:ext cx="2743200" cy="2011680"/>
          </a:xfrm>
          <a:prstGeom prst="roundRect">
            <a:avLst>
              <a:gd name="adj" fmla="val 2727"/>
            </a:avLst>
          </a:prstGeom>
          <a:solidFill>
            <a:srgbClr val="0A1A30">
              <a:alpha val="80000"/>
            </a:srgbClr>
          </a:solidFill>
          <a:ln w="19050">
            <a:solidFill>
              <a:srgbClr val="0A7BFF"/>
            </a:solidFill>
            <a:prstDash val="solid"/>
          </a:ln>
        </p:spPr>
        <p:txBody>
          <a:bodyPr/>
          <a:lstStyle/>
          <a:p>
            <a:endParaRPr lang="en-ZA"/>
          </a:p>
        </p:txBody>
      </p:sp>
      <p:sp>
        <p:nvSpPr>
          <p:cNvPr id="7" name="Text 5"/>
          <p:cNvSpPr/>
          <p:nvPr/>
        </p:nvSpPr>
        <p:spPr>
          <a:xfrm>
            <a:off x="594360" y="2148840"/>
            <a:ext cx="2468880" cy="274320"/>
          </a:xfrm>
          <a:prstGeom prst="rect">
            <a:avLst/>
          </a:prstGeom>
          <a:noFill/>
          <a:ln/>
        </p:spPr>
        <p:txBody>
          <a:bodyPr wrap="square" rtlCol="0" anchor="ctr"/>
          <a:lstStyle/>
          <a:p>
            <a:pPr algn="l"/>
            <a:r>
              <a:rPr lang="en-US" sz="1100" b="1" dirty="0">
                <a:solidFill>
                  <a:srgbClr val="0A7BFF"/>
                </a:solidFill>
                <a:latin typeface="Arial" pitchFamily="34" charset="0"/>
                <a:ea typeface="Arial" pitchFamily="34" charset="-122"/>
                <a:cs typeface="Arial" pitchFamily="34" charset="-120"/>
              </a:rPr>
              <a:t>Apple</a:t>
            </a:r>
            <a:endParaRPr lang="en-US" sz="1100" dirty="0"/>
          </a:p>
        </p:txBody>
      </p:sp>
      <p:sp>
        <p:nvSpPr>
          <p:cNvPr id="8" name="Text 6"/>
          <p:cNvSpPr/>
          <p:nvPr/>
        </p:nvSpPr>
        <p:spPr>
          <a:xfrm>
            <a:off x="2458528" y="2148840"/>
            <a:ext cx="604712" cy="274320"/>
          </a:xfrm>
          <a:prstGeom prst="rect">
            <a:avLst/>
          </a:prstGeom>
          <a:noFill/>
          <a:ln/>
        </p:spPr>
        <p:txBody>
          <a:bodyPr wrap="square" rtlCol="0" anchor="ctr"/>
          <a:lstStyle/>
          <a:p>
            <a:pPr algn="r"/>
            <a:r>
              <a:rPr lang="en-US" sz="1400" b="1" dirty="0">
                <a:solidFill>
                  <a:srgbClr val="0A7BFF"/>
                </a:solidFill>
                <a:latin typeface="Arial" pitchFamily="34" charset="0"/>
                <a:ea typeface="Arial" pitchFamily="34" charset="-122"/>
                <a:cs typeface="Arial" pitchFamily="34" charset="-120"/>
              </a:rPr>
              <a:t>3.14</a:t>
            </a:r>
            <a:endParaRPr lang="en-US" sz="1400" dirty="0"/>
          </a:p>
        </p:txBody>
      </p:sp>
      <p:sp>
        <p:nvSpPr>
          <p:cNvPr id="9" name="Text 7"/>
          <p:cNvSpPr/>
          <p:nvPr/>
        </p:nvSpPr>
        <p:spPr>
          <a:xfrm>
            <a:off x="594360" y="2468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10" name="Text 8"/>
          <p:cNvSpPr/>
          <p:nvPr/>
        </p:nvSpPr>
        <p:spPr>
          <a:xfrm>
            <a:off x="2560320" y="2468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$416.2B</a:t>
            </a:r>
            <a:endParaRPr lang="en-US" sz="800" dirty="0"/>
          </a:p>
        </p:txBody>
      </p:sp>
      <p:sp>
        <p:nvSpPr>
          <p:cNvPr id="11" name="Text 9"/>
          <p:cNvSpPr/>
          <p:nvPr/>
        </p:nvSpPr>
        <p:spPr>
          <a:xfrm>
            <a:off x="594360" y="2670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12" name="Text 10"/>
          <p:cNvSpPr/>
          <p:nvPr/>
        </p:nvSpPr>
        <p:spPr>
          <a:xfrm>
            <a:off x="2560320" y="2670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$3.4T</a:t>
            </a:r>
            <a:endParaRPr lang="en-US" sz="800" dirty="0"/>
          </a:p>
        </p:txBody>
      </p:sp>
      <p:sp>
        <p:nvSpPr>
          <p:cNvPr id="15" name="Shape 13"/>
          <p:cNvSpPr/>
          <p:nvPr/>
        </p:nvSpPr>
        <p:spPr>
          <a:xfrm>
            <a:off x="3429000" y="2011680"/>
            <a:ext cx="2743200" cy="2011680"/>
          </a:xfrm>
          <a:prstGeom prst="roundRect">
            <a:avLst>
              <a:gd name="adj" fmla="val 2727"/>
            </a:avLst>
          </a:prstGeom>
          <a:solidFill>
            <a:srgbClr val="151E33">
              <a:alpha val="80000"/>
            </a:srgbClr>
          </a:solidFill>
          <a:ln w="9525">
            <a:solidFill>
              <a:srgbClr val="1E3A5F"/>
            </a:solidFill>
            <a:prstDash val="solid"/>
          </a:ln>
        </p:spPr>
        <p:txBody>
          <a:bodyPr/>
          <a:lstStyle/>
          <a:p>
            <a:endParaRPr lang="en-ZA"/>
          </a:p>
        </p:txBody>
      </p:sp>
      <p:sp>
        <p:nvSpPr>
          <p:cNvPr id="16" name="Text 14"/>
          <p:cNvSpPr/>
          <p:nvPr/>
        </p:nvSpPr>
        <p:spPr>
          <a:xfrm>
            <a:off x="3566160" y="2148840"/>
            <a:ext cx="2468880" cy="274320"/>
          </a:xfrm>
          <a:prstGeom prst="rect">
            <a:avLst/>
          </a:prstGeom>
          <a:noFill/>
          <a:ln/>
        </p:spPr>
        <p:txBody>
          <a:bodyPr wrap="square" rtlCol="0" anchor="ctr"/>
          <a:lstStyle/>
          <a:p>
            <a:pPr algn="l"/>
            <a:r>
              <a:rPr lang="en-US" sz="1100" b="1" dirty="0">
                <a:solidFill>
                  <a:srgbClr val="FFFFFF"/>
                </a:solidFill>
                <a:latin typeface="Arial" pitchFamily="34" charset="0"/>
                <a:ea typeface="Arial" pitchFamily="34" charset="-122"/>
                <a:cs typeface="Arial" pitchFamily="34" charset="-120"/>
              </a:rPr>
              <a:t>Microsoft</a:t>
            </a:r>
            <a:endParaRPr lang="en-US" sz="1100" dirty="0"/>
          </a:p>
        </p:txBody>
      </p:sp>
      <p:sp>
        <p:nvSpPr>
          <p:cNvPr id="17" name="Text 15"/>
          <p:cNvSpPr/>
          <p:nvPr/>
        </p:nvSpPr>
        <p:spPr>
          <a:xfrm>
            <a:off x="5417389" y="2148840"/>
            <a:ext cx="617651" cy="274320"/>
          </a:xfrm>
          <a:prstGeom prst="rect">
            <a:avLst/>
          </a:prstGeom>
          <a:noFill/>
          <a:ln/>
        </p:spPr>
        <p:txBody>
          <a:bodyPr wrap="square" rtlCol="0" anchor="ctr"/>
          <a:lstStyle/>
          <a:p>
            <a:pPr algn="r"/>
            <a:r>
              <a:rPr lang="en-US" sz="1400" b="1" dirty="0">
                <a:solidFill>
                  <a:srgbClr val="00D68F"/>
                </a:solidFill>
                <a:latin typeface="Arial" pitchFamily="34" charset="0"/>
                <a:ea typeface="Arial" pitchFamily="34" charset="-122"/>
                <a:cs typeface="Arial" pitchFamily="34" charset="-120"/>
              </a:rPr>
              <a:t>3.8</a:t>
            </a:r>
            <a:endParaRPr lang="en-US" sz="1400" dirty="0"/>
          </a:p>
        </p:txBody>
      </p:sp>
      <p:sp>
        <p:nvSpPr>
          <p:cNvPr id="18" name="Text 16"/>
          <p:cNvSpPr/>
          <p:nvPr/>
        </p:nvSpPr>
        <p:spPr>
          <a:xfrm>
            <a:off x="3566160" y="2468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19" name="Text 17"/>
          <p:cNvSpPr/>
          <p:nvPr/>
        </p:nvSpPr>
        <p:spPr>
          <a:xfrm>
            <a:off x="5532120" y="2468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$245B</a:t>
            </a:r>
            <a:endParaRPr lang="en-US" sz="800" dirty="0"/>
          </a:p>
        </p:txBody>
      </p:sp>
      <p:sp>
        <p:nvSpPr>
          <p:cNvPr id="20" name="Text 18"/>
          <p:cNvSpPr/>
          <p:nvPr/>
        </p:nvSpPr>
        <p:spPr>
          <a:xfrm>
            <a:off x="3566160" y="2670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21" name="Text 19"/>
          <p:cNvSpPr/>
          <p:nvPr/>
        </p:nvSpPr>
        <p:spPr>
          <a:xfrm>
            <a:off x="5532120" y="2670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$3.1T</a:t>
            </a:r>
            <a:endParaRPr lang="en-US" sz="800" dirty="0"/>
          </a:p>
        </p:txBody>
      </p:sp>
      <p:sp>
        <p:nvSpPr>
          <p:cNvPr id="24" name="Shape 22"/>
          <p:cNvSpPr/>
          <p:nvPr/>
        </p:nvSpPr>
        <p:spPr>
          <a:xfrm>
            <a:off x="6400800" y="2011680"/>
            <a:ext cx="2743200" cy="2011680"/>
          </a:xfrm>
          <a:prstGeom prst="roundRect">
            <a:avLst>
              <a:gd name="adj" fmla="val 2727"/>
            </a:avLst>
          </a:prstGeom>
          <a:solidFill>
            <a:srgbClr val="151E33">
              <a:alpha val="80000"/>
            </a:srgbClr>
          </a:solidFill>
          <a:ln w="9525">
            <a:solidFill>
              <a:srgbClr val="1E3A5F"/>
            </a:solidFill>
            <a:prstDash val="solid"/>
          </a:ln>
        </p:spPr>
        <p:txBody>
          <a:bodyPr/>
          <a:lstStyle/>
          <a:p>
            <a:endParaRPr lang="en-ZA"/>
          </a:p>
        </p:txBody>
      </p:sp>
      <p:sp>
        <p:nvSpPr>
          <p:cNvPr id="25" name="Text 23"/>
          <p:cNvSpPr/>
          <p:nvPr/>
        </p:nvSpPr>
        <p:spPr>
          <a:xfrm>
            <a:off x="6537960" y="2148840"/>
            <a:ext cx="2468880" cy="274320"/>
          </a:xfrm>
          <a:prstGeom prst="rect">
            <a:avLst/>
          </a:prstGeom>
          <a:noFill/>
          <a:ln/>
        </p:spPr>
        <p:txBody>
          <a:bodyPr wrap="square" rtlCol="0" anchor="ctr"/>
          <a:lstStyle/>
          <a:p>
            <a:pPr algn="l"/>
            <a:r>
              <a:rPr lang="en-US" sz="1100" b="1" dirty="0">
                <a:solidFill>
                  <a:srgbClr val="FFFFFF"/>
                </a:solidFill>
                <a:latin typeface="Arial" pitchFamily="34" charset="0"/>
                <a:ea typeface="Arial" pitchFamily="34" charset="-122"/>
                <a:cs typeface="Arial" pitchFamily="34" charset="-120"/>
              </a:rPr>
              <a:t>Alphabet</a:t>
            </a:r>
            <a:endParaRPr lang="en-US" sz="1100" dirty="0"/>
          </a:p>
        </p:txBody>
      </p:sp>
      <p:sp>
        <p:nvSpPr>
          <p:cNvPr id="26" name="Text 24"/>
          <p:cNvSpPr/>
          <p:nvPr/>
        </p:nvSpPr>
        <p:spPr>
          <a:xfrm>
            <a:off x="8384875" y="2148840"/>
            <a:ext cx="621965" cy="274320"/>
          </a:xfrm>
          <a:prstGeom prst="rect">
            <a:avLst/>
          </a:prstGeom>
          <a:noFill/>
          <a:ln/>
        </p:spPr>
        <p:txBody>
          <a:bodyPr wrap="square" rtlCol="0" anchor="ctr"/>
          <a:lstStyle/>
          <a:p>
            <a:pPr algn="r"/>
            <a:r>
              <a:rPr lang="en-US" sz="1400" b="1" dirty="0">
                <a:solidFill>
                  <a:srgbClr val="FFD166"/>
                </a:solidFill>
                <a:latin typeface="Arial" pitchFamily="34" charset="0"/>
                <a:ea typeface="Arial" pitchFamily="34" charset="-122"/>
                <a:cs typeface="Arial" pitchFamily="34" charset="-120"/>
              </a:rPr>
              <a:t>3.0</a:t>
            </a:r>
            <a:endParaRPr lang="en-US" sz="1400" dirty="0"/>
          </a:p>
        </p:txBody>
      </p:sp>
      <p:sp>
        <p:nvSpPr>
          <p:cNvPr id="27" name="Text 25"/>
          <p:cNvSpPr/>
          <p:nvPr/>
        </p:nvSpPr>
        <p:spPr>
          <a:xfrm>
            <a:off x="6537960" y="2468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28" name="Text 26"/>
          <p:cNvSpPr/>
          <p:nvPr/>
        </p:nvSpPr>
        <p:spPr>
          <a:xfrm>
            <a:off x="8503920" y="2468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$350B</a:t>
            </a:r>
            <a:endParaRPr lang="en-US" sz="800" dirty="0"/>
          </a:p>
        </p:txBody>
      </p:sp>
      <p:sp>
        <p:nvSpPr>
          <p:cNvPr id="29" name="Text 27"/>
          <p:cNvSpPr/>
          <p:nvPr/>
        </p:nvSpPr>
        <p:spPr>
          <a:xfrm>
            <a:off x="6537960" y="2670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30" name="Text 28"/>
          <p:cNvSpPr/>
          <p:nvPr/>
        </p:nvSpPr>
        <p:spPr>
          <a:xfrm>
            <a:off x="8503920" y="2670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$2.0T</a:t>
            </a:r>
            <a:endParaRPr lang="en-US" sz="800" dirty="0"/>
          </a:p>
        </p:txBody>
      </p:sp>
      <p:sp>
        <p:nvSpPr>
          <p:cNvPr id="33" name="Shape 31"/>
          <p:cNvSpPr/>
          <p:nvPr/>
        </p:nvSpPr>
        <p:spPr>
          <a:xfrm>
            <a:off x="9372600" y="2011680"/>
            <a:ext cx="2743200" cy="2011680"/>
          </a:xfrm>
          <a:prstGeom prst="roundRect">
            <a:avLst>
              <a:gd name="adj" fmla="val 2727"/>
            </a:avLst>
          </a:prstGeom>
          <a:solidFill>
            <a:srgbClr val="151E33">
              <a:alpha val="80000"/>
            </a:srgbClr>
          </a:solidFill>
          <a:ln w="9525">
            <a:solidFill>
              <a:srgbClr val="1E3A5F"/>
            </a:solidFill>
            <a:prstDash val="solid"/>
          </a:ln>
        </p:spPr>
        <p:txBody>
          <a:bodyPr/>
          <a:lstStyle/>
          <a:p>
            <a:endParaRPr lang="en-ZA"/>
          </a:p>
        </p:txBody>
      </p:sp>
      <p:sp>
        <p:nvSpPr>
          <p:cNvPr id="34" name="Text 32"/>
          <p:cNvSpPr/>
          <p:nvPr/>
        </p:nvSpPr>
        <p:spPr>
          <a:xfrm>
            <a:off x="9509760" y="2148840"/>
            <a:ext cx="2468880" cy="274320"/>
          </a:xfrm>
          <a:prstGeom prst="rect">
            <a:avLst/>
          </a:prstGeom>
          <a:noFill/>
          <a:ln/>
        </p:spPr>
        <p:txBody>
          <a:bodyPr wrap="square" rtlCol="0" anchor="ctr"/>
          <a:lstStyle/>
          <a:p>
            <a:pPr algn="l"/>
            <a:r>
              <a:rPr lang="en-US" sz="1100" b="1" dirty="0">
                <a:solidFill>
                  <a:srgbClr val="FFFFFF"/>
                </a:solidFill>
                <a:latin typeface="Arial" pitchFamily="34" charset="0"/>
                <a:ea typeface="Arial" pitchFamily="34" charset="-122"/>
                <a:cs typeface="Arial" pitchFamily="34" charset="-120"/>
              </a:rPr>
              <a:t>Amazon</a:t>
            </a:r>
            <a:endParaRPr lang="en-US" sz="1100" dirty="0"/>
          </a:p>
        </p:txBody>
      </p:sp>
      <p:sp>
        <p:nvSpPr>
          <p:cNvPr id="35" name="Text 33"/>
          <p:cNvSpPr/>
          <p:nvPr/>
        </p:nvSpPr>
        <p:spPr>
          <a:xfrm>
            <a:off x="11110823" y="2148840"/>
            <a:ext cx="867817" cy="274320"/>
          </a:xfrm>
          <a:prstGeom prst="rect">
            <a:avLst/>
          </a:prstGeom>
          <a:noFill/>
          <a:ln/>
        </p:spPr>
        <p:txBody>
          <a:bodyPr wrap="square" rtlCol="0" anchor="ctr"/>
          <a:lstStyle/>
          <a:p>
            <a:pPr algn="r"/>
            <a:r>
              <a:rPr lang="en-US" sz="1400" b="1" dirty="0">
                <a:solidFill>
                  <a:srgbClr val="00D68F"/>
                </a:solidFill>
                <a:latin typeface="Arial" pitchFamily="34" charset="0"/>
                <a:ea typeface="Arial" pitchFamily="34" charset="-122"/>
                <a:cs typeface="Arial" pitchFamily="34" charset="-120"/>
              </a:rPr>
              <a:t>3.4</a:t>
            </a:r>
            <a:endParaRPr lang="en-US" sz="1400" dirty="0"/>
          </a:p>
        </p:txBody>
      </p:sp>
      <p:sp>
        <p:nvSpPr>
          <p:cNvPr id="36" name="Text 34"/>
          <p:cNvSpPr/>
          <p:nvPr/>
        </p:nvSpPr>
        <p:spPr>
          <a:xfrm>
            <a:off x="9509760" y="2468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37" name="Text 35"/>
          <p:cNvSpPr/>
          <p:nvPr/>
        </p:nvSpPr>
        <p:spPr>
          <a:xfrm>
            <a:off x="11475720" y="2468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$638B</a:t>
            </a:r>
            <a:endParaRPr lang="en-US" sz="800" dirty="0"/>
          </a:p>
        </p:txBody>
      </p:sp>
      <p:sp>
        <p:nvSpPr>
          <p:cNvPr id="38" name="Text 36"/>
          <p:cNvSpPr/>
          <p:nvPr/>
        </p:nvSpPr>
        <p:spPr>
          <a:xfrm>
            <a:off x="9509760" y="2670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39" name="Text 37"/>
          <p:cNvSpPr/>
          <p:nvPr/>
        </p:nvSpPr>
        <p:spPr>
          <a:xfrm>
            <a:off x="11475720" y="2670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$2.1T</a:t>
            </a:r>
            <a:endParaRPr lang="en-US" sz="800" dirty="0"/>
          </a:p>
        </p:txBody>
      </p:sp>
      <p:sp>
        <p:nvSpPr>
          <p:cNvPr id="42" name="Shape 40"/>
          <p:cNvSpPr/>
          <p:nvPr/>
        </p:nvSpPr>
        <p:spPr>
          <a:xfrm>
            <a:off x="457200" y="4297680"/>
            <a:ext cx="2743200" cy="2011680"/>
          </a:xfrm>
          <a:prstGeom prst="roundRect">
            <a:avLst>
              <a:gd name="adj" fmla="val 2727"/>
            </a:avLst>
          </a:prstGeom>
          <a:solidFill>
            <a:srgbClr val="151E33">
              <a:alpha val="80000"/>
            </a:srgbClr>
          </a:solidFill>
          <a:ln w="9525">
            <a:solidFill>
              <a:srgbClr val="1E3A5F"/>
            </a:solidFill>
            <a:prstDash val="solid"/>
          </a:ln>
        </p:spPr>
        <p:txBody>
          <a:bodyPr/>
          <a:lstStyle/>
          <a:p>
            <a:endParaRPr lang="en-ZA"/>
          </a:p>
        </p:txBody>
      </p:sp>
      <p:sp>
        <p:nvSpPr>
          <p:cNvPr id="43" name="Text 41"/>
          <p:cNvSpPr/>
          <p:nvPr/>
        </p:nvSpPr>
        <p:spPr>
          <a:xfrm>
            <a:off x="594360" y="4434840"/>
            <a:ext cx="2468880" cy="274320"/>
          </a:xfrm>
          <a:prstGeom prst="rect">
            <a:avLst/>
          </a:prstGeom>
          <a:noFill/>
          <a:ln/>
        </p:spPr>
        <p:txBody>
          <a:bodyPr wrap="square" rtlCol="0" anchor="ctr"/>
          <a:lstStyle/>
          <a:p>
            <a:pPr algn="l"/>
            <a:r>
              <a:rPr lang="en-US" sz="1100" b="1" dirty="0">
                <a:solidFill>
                  <a:srgbClr val="FFFFFF"/>
                </a:solidFill>
                <a:latin typeface="Arial" pitchFamily="34" charset="0"/>
                <a:ea typeface="Arial" pitchFamily="34" charset="-122"/>
                <a:cs typeface="Arial" pitchFamily="34" charset="-120"/>
              </a:rPr>
              <a:t>Meta</a:t>
            </a:r>
            <a:endParaRPr lang="en-US" sz="1100" dirty="0"/>
          </a:p>
        </p:txBody>
      </p:sp>
      <p:sp>
        <p:nvSpPr>
          <p:cNvPr id="44" name="Text 42"/>
          <p:cNvSpPr/>
          <p:nvPr/>
        </p:nvSpPr>
        <p:spPr>
          <a:xfrm>
            <a:off x="2458528" y="4434840"/>
            <a:ext cx="604712" cy="274320"/>
          </a:xfrm>
          <a:prstGeom prst="rect">
            <a:avLst/>
          </a:prstGeom>
          <a:noFill/>
          <a:ln/>
        </p:spPr>
        <p:txBody>
          <a:bodyPr wrap="square" rtlCol="0" anchor="ctr"/>
          <a:lstStyle/>
          <a:p>
            <a:pPr algn="r"/>
            <a:r>
              <a:rPr lang="en-US" sz="1400" b="1" dirty="0">
                <a:solidFill>
                  <a:srgbClr val="FF3B5C"/>
                </a:solidFill>
                <a:latin typeface="Arial" pitchFamily="34" charset="0"/>
                <a:ea typeface="Arial" pitchFamily="34" charset="-122"/>
                <a:cs typeface="Arial" pitchFamily="34" charset="-120"/>
              </a:rPr>
              <a:t>2.7</a:t>
            </a:r>
            <a:endParaRPr lang="en-US" sz="1400" dirty="0"/>
          </a:p>
        </p:txBody>
      </p:sp>
      <p:sp>
        <p:nvSpPr>
          <p:cNvPr id="45" name="Text 43"/>
          <p:cNvSpPr/>
          <p:nvPr/>
        </p:nvSpPr>
        <p:spPr>
          <a:xfrm>
            <a:off x="594360" y="4754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46" name="Text 44"/>
          <p:cNvSpPr/>
          <p:nvPr/>
        </p:nvSpPr>
        <p:spPr>
          <a:xfrm>
            <a:off x="2560320" y="4754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$164B</a:t>
            </a:r>
            <a:endParaRPr lang="en-US" sz="800" dirty="0"/>
          </a:p>
        </p:txBody>
      </p:sp>
      <p:sp>
        <p:nvSpPr>
          <p:cNvPr id="47" name="Text 45"/>
          <p:cNvSpPr/>
          <p:nvPr/>
        </p:nvSpPr>
        <p:spPr>
          <a:xfrm>
            <a:off x="594360" y="4956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48" name="Text 46"/>
          <p:cNvSpPr/>
          <p:nvPr/>
        </p:nvSpPr>
        <p:spPr>
          <a:xfrm>
            <a:off x="2560320" y="4956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$1.5T</a:t>
            </a:r>
            <a:endParaRPr lang="en-US" sz="800" dirty="0"/>
          </a:p>
        </p:txBody>
      </p:sp>
      <p:sp>
        <p:nvSpPr>
          <p:cNvPr id="51" name="Shape 49"/>
          <p:cNvSpPr/>
          <p:nvPr/>
        </p:nvSpPr>
        <p:spPr>
          <a:xfrm>
            <a:off x="3429000" y="4297680"/>
            <a:ext cx="2743200" cy="2011680"/>
          </a:xfrm>
          <a:prstGeom prst="roundRect">
            <a:avLst>
              <a:gd name="adj" fmla="val 2727"/>
            </a:avLst>
          </a:prstGeom>
          <a:solidFill>
            <a:srgbClr val="151E33">
              <a:alpha val="80000"/>
            </a:srgbClr>
          </a:solidFill>
          <a:ln w="9525">
            <a:solidFill>
              <a:srgbClr val="1E3A5F"/>
            </a:solidFill>
            <a:prstDash val="solid"/>
          </a:ln>
        </p:spPr>
        <p:txBody>
          <a:bodyPr/>
          <a:lstStyle/>
          <a:p>
            <a:endParaRPr lang="en-ZA"/>
          </a:p>
        </p:txBody>
      </p:sp>
      <p:sp>
        <p:nvSpPr>
          <p:cNvPr id="52" name="Text 50"/>
          <p:cNvSpPr/>
          <p:nvPr/>
        </p:nvSpPr>
        <p:spPr>
          <a:xfrm>
            <a:off x="3566160" y="4434840"/>
            <a:ext cx="2468880" cy="274320"/>
          </a:xfrm>
          <a:prstGeom prst="rect">
            <a:avLst/>
          </a:prstGeom>
          <a:noFill/>
          <a:ln/>
        </p:spPr>
        <p:txBody>
          <a:bodyPr wrap="square" rtlCol="0" anchor="ctr"/>
          <a:lstStyle/>
          <a:p>
            <a:pPr algn="l"/>
            <a:r>
              <a:rPr lang="en-US" sz="1100" b="1" dirty="0">
                <a:solidFill>
                  <a:srgbClr val="FFFFFF"/>
                </a:solidFill>
                <a:latin typeface="Arial" pitchFamily="34" charset="0"/>
                <a:ea typeface="Arial" pitchFamily="34" charset="-122"/>
                <a:cs typeface="Arial" pitchFamily="34" charset="-120"/>
              </a:rPr>
              <a:t>Tesla</a:t>
            </a:r>
            <a:endParaRPr lang="en-US" sz="1100" dirty="0"/>
          </a:p>
        </p:txBody>
      </p:sp>
      <p:sp>
        <p:nvSpPr>
          <p:cNvPr id="53" name="Text 51"/>
          <p:cNvSpPr/>
          <p:nvPr/>
        </p:nvSpPr>
        <p:spPr>
          <a:xfrm>
            <a:off x="5417389" y="4434840"/>
            <a:ext cx="617651" cy="274320"/>
          </a:xfrm>
          <a:prstGeom prst="rect">
            <a:avLst/>
          </a:prstGeom>
          <a:noFill/>
          <a:ln/>
        </p:spPr>
        <p:txBody>
          <a:bodyPr wrap="square" rtlCol="0" anchor="ctr"/>
          <a:lstStyle/>
          <a:p>
            <a:pPr algn="r"/>
            <a:r>
              <a:rPr lang="en-US" sz="1400" b="1" dirty="0">
                <a:solidFill>
                  <a:srgbClr val="FF3B5C"/>
                </a:solidFill>
                <a:latin typeface="Arial" pitchFamily="34" charset="0"/>
                <a:ea typeface="Arial" pitchFamily="34" charset="-122"/>
                <a:cs typeface="Arial" pitchFamily="34" charset="-120"/>
              </a:rPr>
              <a:t>2.3</a:t>
            </a:r>
            <a:endParaRPr lang="en-US" sz="1400" dirty="0"/>
          </a:p>
        </p:txBody>
      </p:sp>
      <p:sp>
        <p:nvSpPr>
          <p:cNvPr id="54" name="Text 52"/>
          <p:cNvSpPr/>
          <p:nvPr/>
        </p:nvSpPr>
        <p:spPr>
          <a:xfrm>
            <a:off x="3566160" y="4754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55" name="Text 53"/>
          <p:cNvSpPr/>
          <p:nvPr/>
        </p:nvSpPr>
        <p:spPr>
          <a:xfrm>
            <a:off x="5532120" y="4754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$98B</a:t>
            </a:r>
            <a:endParaRPr lang="en-US" sz="800" dirty="0"/>
          </a:p>
        </p:txBody>
      </p:sp>
      <p:sp>
        <p:nvSpPr>
          <p:cNvPr id="56" name="Text 54"/>
          <p:cNvSpPr/>
          <p:nvPr/>
        </p:nvSpPr>
        <p:spPr>
          <a:xfrm>
            <a:off x="3566160" y="4956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57" name="Text 55"/>
          <p:cNvSpPr/>
          <p:nvPr/>
        </p:nvSpPr>
        <p:spPr>
          <a:xfrm>
            <a:off x="5532120" y="4956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$780B</a:t>
            </a:r>
            <a:endParaRPr lang="en-US" sz="800" dirty="0"/>
          </a:p>
        </p:txBody>
      </p:sp>
      <p:sp>
        <p:nvSpPr>
          <p:cNvPr id="60" name="Shape 58"/>
          <p:cNvSpPr/>
          <p:nvPr/>
        </p:nvSpPr>
        <p:spPr>
          <a:xfrm>
            <a:off x="6400800" y="4297680"/>
            <a:ext cx="2743200" cy="2011680"/>
          </a:xfrm>
          <a:prstGeom prst="roundRect">
            <a:avLst>
              <a:gd name="adj" fmla="val 2727"/>
            </a:avLst>
          </a:prstGeom>
          <a:solidFill>
            <a:srgbClr val="151E33">
              <a:alpha val="80000"/>
            </a:srgbClr>
          </a:solidFill>
          <a:ln w="9525">
            <a:solidFill>
              <a:srgbClr val="1E3A5F"/>
            </a:solidFill>
            <a:prstDash val="solid"/>
          </a:ln>
        </p:spPr>
        <p:txBody>
          <a:bodyPr/>
          <a:lstStyle/>
          <a:p>
            <a:endParaRPr lang="en-ZA"/>
          </a:p>
        </p:txBody>
      </p:sp>
      <p:sp>
        <p:nvSpPr>
          <p:cNvPr id="61" name="Text 59"/>
          <p:cNvSpPr/>
          <p:nvPr/>
        </p:nvSpPr>
        <p:spPr>
          <a:xfrm>
            <a:off x="6537960" y="4434840"/>
            <a:ext cx="2468880" cy="274320"/>
          </a:xfrm>
          <a:prstGeom prst="rect">
            <a:avLst/>
          </a:prstGeom>
          <a:noFill/>
          <a:ln/>
        </p:spPr>
        <p:txBody>
          <a:bodyPr wrap="square" rtlCol="0" anchor="ctr"/>
          <a:lstStyle/>
          <a:p>
            <a:pPr algn="l"/>
            <a:r>
              <a:rPr lang="en-US" sz="1100" b="1" dirty="0">
                <a:solidFill>
                  <a:srgbClr val="FFFFFF"/>
                </a:solidFill>
                <a:latin typeface="Arial" pitchFamily="34" charset="0"/>
                <a:ea typeface="Arial" pitchFamily="34" charset="-122"/>
                <a:cs typeface="Arial" pitchFamily="34" charset="-120"/>
              </a:rPr>
              <a:t>Nvidia</a:t>
            </a:r>
            <a:endParaRPr lang="en-US" sz="1100" dirty="0"/>
          </a:p>
        </p:txBody>
      </p:sp>
      <p:sp>
        <p:nvSpPr>
          <p:cNvPr id="62" name="Text 60"/>
          <p:cNvSpPr/>
          <p:nvPr/>
        </p:nvSpPr>
        <p:spPr>
          <a:xfrm>
            <a:off x="8384875" y="4434840"/>
            <a:ext cx="621965" cy="274320"/>
          </a:xfrm>
          <a:prstGeom prst="rect">
            <a:avLst/>
          </a:prstGeom>
          <a:noFill/>
          <a:ln/>
        </p:spPr>
        <p:txBody>
          <a:bodyPr wrap="square" rtlCol="0" anchor="ctr"/>
          <a:lstStyle/>
          <a:p>
            <a:pPr algn="r"/>
            <a:r>
              <a:rPr lang="en-US" sz="1400" b="1" dirty="0">
                <a:solidFill>
                  <a:srgbClr val="00D68F"/>
                </a:solidFill>
                <a:latin typeface="Arial" pitchFamily="34" charset="0"/>
                <a:ea typeface="Arial" pitchFamily="34" charset="-122"/>
                <a:cs typeface="Arial" pitchFamily="34" charset="-120"/>
              </a:rPr>
              <a:t>3.6</a:t>
            </a:r>
            <a:endParaRPr lang="en-US" sz="1400" dirty="0"/>
          </a:p>
        </p:txBody>
      </p:sp>
      <p:sp>
        <p:nvSpPr>
          <p:cNvPr id="63" name="Text 61"/>
          <p:cNvSpPr/>
          <p:nvPr/>
        </p:nvSpPr>
        <p:spPr>
          <a:xfrm>
            <a:off x="6537960" y="4754880"/>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Revenue</a:t>
            </a:r>
            <a:endParaRPr lang="en-US" sz="700" dirty="0"/>
          </a:p>
        </p:txBody>
      </p:sp>
      <p:sp>
        <p:nvSpPr>
          <p:cNvPr id="64" name="Text 62"/>
          <p:cNvSpPr/>
          <p:nvPr/>
        </p:nvSpPr>
        <p:spPr>
          <a:xfrm>
            <a:off x="8503920" y="4754880"/>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$130B</a:t>
            </a:r>
            <a:endParaRPr lang="en-US" sz="800" dirty="0"/>
          </a:p>
        </p:txBody>
      </p:sp>
      <p:sp>
        <p:nvSpPr>
          <p:cNvPr id="65" name="Text 63"/>
          <p:cNvSpPr/>
          <p:nvPr/>
        </p:nvSpPr>
        <p:spPr>
          <a:xfrm>
            <a:off x="6537960" y="4956048"/>
            <a:ext cx="731520" cy="18288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Market Cap</a:t>
            </a:r>
            <a:endParaRPr lang="en-US" sz="700" dirty="0"/>
          </a:p>
        </p:txBody>
      </p:sp>
      <p:sp>
        <p:nvSpPr>
          <p:cNvPr id="66" name="Text 64"/>
          <p:cNvSpPr/>
          <p:nvPr/>
        </p:nvSpPr>
        <p:spPr>
          <a:xfrm>
            <a:off x="8503920" y="4956048"/>
            <a:ext cx="502920" cy="182880"/>
          </a:xfrm>
          <a:prstGeom prst="rect">
            <a:avLst/>
          </a:prstGeom>
          <a:noFill/>
          <a:ln/>
        </p:spPr>
        <p:txBody>
          <a:bodyPr wrap="square" rtlCol="0" anchor="ctr"/>
          <a:lstStyle/>
          <a:p>
            <a:pPr algn="r"/>
            <a:r>
              <a:rPr lang="en-US" sz="800" b="1" dirty="0">
                <a:solidFill>
                  <a:srgbClr val="FFFFFF"/>
                </a:solidFill>
                <a:latin typeface="Arial" pitchFamily="34" charset="0"/>
                <a:ea typeface="Arial" pitchFamily="34" charset="-122"/>
                <a:cs typeface="Arial" pitchFamily="34" charset="-120"/>
              </a:rPr>
              <a:t>$3.3T</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15 / 15</a:t>
            </a:r>
            <a:endParaRPr lang="en-US" sz="1000" dirty="0"/>
          </a:p>
        </p:txBody>
      </p:sp>
      <p:sp>
        <p:nvSpPr>
          <p:cNvPr id="3" name="Text 1"/>
          <p:cNvSpPr/>
          <p:nvPr/>
        </p:nvSpPr>
        <p:spPr>
          <a:xfrm>
            <a:off x="457200" y="640080"/>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BOTTOM LINE</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463040"/>
            <a:ext cx="10972800" cy="1371600"/>
          </a:xfrm>
          <a:prstGeom prst="rect">
            <a:avLst/>
          </a:prstGeom>
          <a:noFill/>
          <a:ln/>
        </p:spPr>
        <p:txBody>
          <a:bodyPr wrap="square" rtlCol="0" anchor="ctr"/>
          <a:lstStyle/>
          <a:p>
            <a:pPr>
              <a:lnSpc>
                <a:spcPct val="140000"/>
              </a:lnSpc>
            </a:pPr>
            <a:r>
              <a:rPr lang="en-US" sz="1000" dirty="0">
                <a:solidFill>
                  <a:srgbClr val="E8F0FF"/>
                </a:solidFill>
                <a:latin typeface="Arial" pitchFamily="34" charset="0"/>
                <a:ea typeface="Arial" pitchFamily="34" charset="-122"/>
                <a:cs typeface="Arial" pitchFamily="34" charset="-120"/>
              </a:rPr>
              <a:t>Apple remains a high-quality governance story - a credible board, serious oversight structure, and business performance that gives governance real strategic weight. The succession question that defined the last two years has been answered; the refresh question has not. Four long-tenured directors hold every committee chair, two serve under waived age guidelines, and the chairman's own succession is unaddressed. Apple's governance is strong today. Whether the 3.14 rating holds depends on how convincingly the board renews itself through the Ternus era.</a:t>
            </a:r>
            <a:endParaRPr lang="en-US" sz="1000" dirty="0"/>
          </a:p>
        </p:txBody>
      </p:sp>
      <p:sp>
        <p:nvSpPr>
          <p:cNvPr id="6" name="Shape 4"/>
          <p:cNvSpPr/>
          <p:nvPr/>
        </p:nvSpPr>
        <p:spPr>
          <a:xfrm>
            <a:off x="457200" y="3108960"/>
            <a:ext cx="11274552" cy="1371600"/>
          </a:xfrm>
          <a:prstGeom prst="roundRect">
            <a:avLst>
              <a:gd name="adj" fmla="val 4000"/>
            </a:avLst>
          </a:prstGeom>
          <a:solidFill>
            <a:srgbClr val="0D1525">
              <a:alpha val="80000"/>
            </a:srgbClr>
          </a:solidFill>
          <a:ln w="12700">
            <a:solidFill>
              <a:srgbClr val="0A7BFF"/>
            </a:solidFill>
            <a:prstDash val="solid"/>
          </a:ln>
        </p:spPr>
        <p:txBody>
          <a:bodyPr/>
          <a:lstStyle/>
          <a:p>
            <a:endParaRPr lang="en-ZA"/>
          </a:p>
        </p:txBody>
      </p:sp>
      <p:sp>
        <p:nvSpPr>
          <p:cNvPr id="7" name="Text 5"/>
          <p:cNvSpPr/>
          <p:nvPr/>
        </p:nvSpPr>
        <p:spPr>
          <a:xfrm>
            <a:off x="731520" y="3291840"/>
            <a:ext cx="10515600" cy="320040"/>
          </a:xfrm>
          <a:prstGeom prst="rect">
            <a:avLst/>
          </a:prstGeom>
          <a:noFill/>
          <a:ln/>
        </p:spPr>
        <p:txBody>
          <a:bodyPr wrap="square" rtlCol="0" anchor="ctr"/>
          <a:lstStyle/>
          <a:p>
            <a:r>
              <a:rPr lang="en-US" sz="1200" b="1" dirty="0">
                <a:solidFill>
                  <a:srgbClr val="0A7BFF"/>
                </a:solidFill>
                <a:latin typeface="Arial" pitchFamily="34" charset="0"/>
                <a:ea typeface="Arial" pitchFamily="34" charset="-122"/>
                <a:cs typeface="Arial" pitchFamily="34" charset="-120"/>
              </a:rPr>
              <a:t>INSIDENTITY OUTLOOK - 12 MONTHS</a:t>
            </a:r>
            <a:endParaRPr lang="en-US" sz="1200" dirty="0"/>
          </a:p>
        </p:txBody>
      </p:sp>
      <p:sp>
        <p:nvSpPr>
          <p:cNvPr id="8" name="Text 6"/>
          <p:cNvSpPr/>
          <p:nvPr/>
        </p:nvSpPr>
        <p:spPr>
          <a:xfrm>
            <a:off x="731520" y="3657600"/>
            <a:ext cx="10515600" cy="73152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Rating stable with upward bias on clean transition execution. Catalysts: Ternus's first proxy season, committee-chair succession, China diversification progress, and regulatory outcomes in the EU and US.</a:t>
            </a:r>
            <a:endParaRPr lang="en-US" sz="900" dirty="0"/>
          </a:p>
        </p:txBody>
      </p:sp>
      <p:sp>
        <p:nvSpPr>
          <p:cNvPr id="9" name="Shape 7"/>
          <p:cNvSpPr/>
          <p:nvPr/>
        </p:nvSpPr>
        <p:spPr>
          <a:xfrm>
            <a:off x="0" y="5166360"/>
            <a:ext cx="12188952" cy="1828800"/>
          </a:xfrm>
          <a:prstGeom prst="rect">
            <a:avLst/>
          </a:prstGeom>
          <a:solidFill>
            <a:srgbClr val="0A0E1A"/>
          </a:solidFill>
          <a:ln/>
        </p:spPr>
        <p:txBody>
          <a:bodyPr/>
          <a:lstStyle/>
          <a:p>
            <a:endParaRPr lang="en-ZA"/>
          </a:p>
        </p:txBody>
      </p:sp>
      <p:sp>
        <p:nvSpPr>
          <p:cNvPr id="10" name="Text 8"/>
          <p:cNvSpPr/>
          <p:nvPr/>
        </p:nvSpPr>
        <p:spPr>
          <a:xfrm>
            <a:off x="457200" y="5212080"/>
            <a:ext cx="1371600" cy="365760"/>
          </a:xfrm>
          <a:prstGeom prst="rect">
            <a:avLst/>
          </a:prstGeom>
          <a:noFill/>
          <a:ln/>
        </p:spPr>
        <p:txBody>
          <a:bodyPr wrap="square" rtlCol="0" anchor="ctr"/>
          <a:lstStyle/>
          <a:p>
            <a:r>
              <a:rPr lang="en-US" sz="1600" b="1" dirty="0">
                <a:solidFill>
                  <a:srgbClr val="0A7BFF"/>
                </a:solidFill>
                <a:latin typeface="Arial" pitchFamily="34" charset="0"/>
                <a:ea typeface="Arial" pitchFamily="34" charset="-122"/>
                <a:cs typeface="Arial" pitchFamily="34" charset="-120"/>
              </a:rPr>
              <a:t>Insid</a:t>
            </a:r>
            <a:endParaRPr lang="en-US" sz="1600" dirty="0"/>
          </a:p>
        </p:txBody>
      </p:sp>
      <p:sp>
        <p:nvSpPr>
          <p:cNvPr id="11" name="Text 9"/>
          <p:cNvSpPr/>
          <p:nvPr/>
        </p:nvSpPr>
        <p:spPr>
          <a:xfrm>
            <a:off x="914400" y="5219412"/>
            <a:ext cx="1371600" cy="365760"/>
          </a:xfrm>
          <a:prstGeom prst="rect">
            <a:avLst/>
          </a:prstGeom>
          <a:noFill/>
          <a:ln/>
        </p:spPr>
        <p:txBody>
          <a:bodyPr wrap="square" rtlCol="0" anchor="ctr"/>
          <a:lstStyle/>
          <a:p>
            <a:r>
              <a:rPr lang="en-US" sz="1600" b="1" dirty="0">
                <a:solidFill>
                  <a:srgbClr val="FFFFFF"/>
                </a:solidFill>
                <a:latin typeface="Arial" pitchFamily="34" charset="0"/>
                <a:ea typeface="Arial" pitchFamily="34" charset="-122"/>
                <a:cs typeface="Arial" pitchFamily="34" charset="-120"/>
              </a:rPr>
              <a:t>Entity</a:t>
            </a:r>
            <a:endParaRPr lang="en-US" sz="1600" dirty="0"/>
          </a:p>
        </p:txBody>
      </p:sp>
      <p:sp>
        <p:nvSpPr>
          <p:cNvPr id="12" name="Text 10"/>
          <p:cNvSpPr/>
          <p:nvPr/>
        </p:nvSpPr>
        <p:spPr>
          <a:xfrm>
            <a:off x="457200" y="5577840"/>
            <a:ext cx="1828800" cy="274320"/>
          </a:xfrm>
          <a:prstGeom prst="rect">
            <a:avLst/>
          </a:prstGeom>
          <a:noFill/>
          <a:ln/>
        </p:spPr>
        <p:txBody>
          <a:bodyPr wrap="square" rtlCol="0" anchor="ctr"/>
          <a:lstStyle/>
          <a:p>
            <a:r>
              <a:rPr lang="en-US" sz="900" dirty="0">
                <a:solidFill>
                  <a:srgbClr val="6B7B95"/>
                </a:solidFill>
                <a:latin typeface="Arial" pitchFamily="34" charset="0"/>
                <a:ea typeface="Arial" pitchFamily="34" charset="-122"/>
                <a:cs typeface="Arial" pitchFamily="34" charset="-120"/>
              </a:rPr>
              <a:t>Know your entity</a:t>
            </a:r>
            <a:endParaRPr lang="en-US" sz="900" dirty="0"/>
          </a:p>
        </p:txBody>
      </p:sp>
      <p:sp>
        <p:nvSpPr>
          <p:cNvPr id="13" name="Text 11"/>
          <p:cNvSpPr/>
          <p:nvPr/>
        </p:nvSpPr>
        <p:spPr>
          <a:xfrm>
            <a:off x="457200" y="5943600"/>
            <a:ext cx="10972800" cy="274320"/>
          </a:xfrm>
          <a:prstGeom prst="rect">
            <a:avLst/>
          </a:prstGeom>
          <a:noFill/>
          <a:ln/>
        </p:spPr>
        <p:txBody>
          <a:bodyPr wrap="square" rtlCol="0" anchor="ctr"/>
          <a:lstStyle/>
          <a:p>
            <a:r>
              <a:rPr lang="en-US" sz="800" dirty="0">
                <a:solidFill>
                  <a:srgbClr val="3A4565"/>
                </a:solidFill>
                <a:latin typeface="Arial" pitchFamily="34" charset="0"/>
                <a:ea typeface="Arial" pitchFamily="34" charset="-122"/>
                <a:cs typeface="Arial" pitchFamily="34" charset="-120"/>
              </a:rPr>
              <a:t>www.InsidEntity.com | info@insidentity.com | #InsidEntity #KnowYourEntity</a:t>
            </a:r>
            <a:endParaRPr lang="en-US" sz="800" dirty="0"/>
          </a:p>
        </p:txBody>
      </p:sp>
      <p:sp>
        <p:nvSpPr>
          <p:cNvPr id="14" name="Text 12"/>
          <p:cNvSpPr/>
          <p:nvPr/>
        </p:nvSpPr>
        <p:spPr>
          <a:xfrm>
            <a:off x="457200" y="6309360"/>
            <a:ext cx="10972800" cy="274320"/>
          </a:xfrm>
          <a:prstGeom prst="rect">
            <a:avLst/>
          </a:prstGeom>
          <a:noFill/>
          <a:ln/>
        </p:spPr>
        <p:txBody>
          <a:bodyPr wrap="square" rtlCol="0" anchor="ctr"/>
          <a:lstStyle/>
          <a:p>
            <a:r>
              <a:rPr lang="en-US" sz="900" dirty="0">
                <a:solidFill>
                  <a:srgbClr val="0A7BFF"/>
                </a:solidFill>
                <a:latin typeface="Arial" pitchFamily="34" charset="0"/>
                <a:ea typeface="Arial" pitchFamily="34" charset="-122"/>
                <a:cs typeface="Arial" pitchFamily="34" charset="-120"/>
              </a:rPr>
              <a:t>Better entity intelligence, more risk mitigation</a:t>
            </a:r>
            <a:endParaRPr lang="en-US" sz="900" dirty="0"/>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A0E1A"/>
        </a:solidFill>
        <a:effectLst/>
      </p:bgPr>
    </p:bg>
    <p:spTree>
      <p:nvGrpSpPr>
        <p:cNvPr id="1" name=""/>
        <p:cNvGrpSpPr/>
        <p:nvPr/>
      </p:nvGrpSpPr>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02 / 15</a:t>
            </a:r>
            <a:endParaRPr lang="en-US" sz="1000" dirty="0"/>
          </a:p>
        </p:txBody>
      </p:sp>
      <p:sp>
        <p:nvSpPr>
          <p:cNvPr id="3" name="Text 1"/>
          <p:cNvSpPr/>
          <p:nvPr/>
        </p:nvSpPr>
        <p:spPr>
          <a:xfrm>
            <a:off x="457200" y="640080"/>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FINANCIAL SNAPSHOT</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7315200" cy="45720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FY2025 figures as reported in Apple's 2025 Form 10-K and 2026 Proxy Statement, alongside the InsidEntity Company Risk Rating.</a:t>
            </a:r>
            <a:endParaRPr lang="en-US" sz="1000" dirty="0"/>
          </a:p>
        </p:txBody>
      </p:sp>
      <p:sp>
        <p:nvSpPr>
          <p:cNvPr id="6" name="Shape 4"/>
          <p:cNvSpPr/>
          <p:nvPr/>
        </p:nvSpPr>
        <p:spPr>
          <a:xfrm>
            <a:off x="45720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7" name="Shape 5"/>
          <p:cNvSpPr/>
          <p:nvPr/>
        </p:nvSpPr>
        <p:spPr>
          <a:xfrm>
            <a:off x="64008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8" name="Text 6"/>
          <p:cNvSpPr/>
          <p:nvPr/>
        </p:nvSpPr>
        <p:spPr>
          <a:xfrm>
            <a:off x="59436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NET SALES</a:t>
            </a:r>
            <a:endParaRPr lang="en-US" sz="700" dirty="0"/>
          </a:p>
        </p:txBody>
      </p:sp>
      <p:sp>
        <p:nvSpPr>
          <p:cNvPr id="9" name="Text 7"/>
          <p:cNvSpPr/>
          <p:nvPr/>
        </p:nvSpPr>
        <p:spPr>
          <a:xfrm>
            <a:off x="59436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$416.2B</a:t>
            </a:r>
            <a:endParaRPr lang="en-US" sz="2200" dirty="0"/>
          </a:p>
        </p:txBody>
      </p:sp>
      <p:sp>
        <p:nvSpPr>
          <p:cNvPr id="10" name="Text 8"/>
          <p:cNvSpPr/>
          <p:nvPr/>
        </p:nvSpPr>
        <p:spPr>
          <a:xfrm>
            <a:off x="594360" y="3108960"/>
            <a:ext cx="2468880" cy="228600"/>
          </a:xfrm>
          <a:prstGeom prst="rect">
            <a:avLst/>
          </a:prstGeom>
          <a:noFill/>
          <a:ln/>
        </p:spPr>
        <p:txBody>
          <a:bodyPr wrap="square" rtlCol="0" anchor="ctr"/>
          <a:lstStyle/>
          <a:p>
            <a:pPr algn="l"/>
            <a:endParaRPr lang="en-US" sz="900" dirty="0"/>
          </a:p>
        </p:txBody>
      </p:sp>
      <p:sp>
        <p:nvSpPr>
          <p:cNvPr id="11" name="Shape 9"/>
          <p:cNvSpPr/>
          <p:nvPr/>
        </p:nvSpPr>
        <p:spPr>
          <a:xfrm>
            <a:off x="338328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12" name="Shape 10"/>
          <p:cNvSpPr/>
          <p:nvPr/>
        </p:nvSpPr>
        <p:spPr>
          <a:xfrm>
            <a:off x="356616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13" name="Text 11"/>
          <p:cNvSpPr/>
          <p:nvPr/>
        </p:nvSpPr>
        <p:spPr>
          <a:xfrm>
            <a:off x="352044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NET INCOME</a:t>
            </a:r>
            <a:endParaRPr lang="en-US" sz="700" dirty="0"/>
          </a:p>
        </p:txBody>
      </p:sp>
      <p:sp>
        <p:nvSpPr>
          <p:cNvPr id="14" name="Text 12"/>
          <p:cNvSpPr/>
          <p:nvPr/>
        </p:nvSpPr>
        <p:spPr>
          <a:xfrm>
            <a:off x="352044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$112.0B</a:t>
            </a:r>
            <a:endParaRPr lang="en-US" sz="2200" dirty="0"/>
          </a:p>
        </p:txBody>
      </p:sp>
      <p:sp>
        <p:nvSpPr>
          <p:cNvPr id="15" name="Text 13"/>
          <p:cNvSpPr/>
          <p:nvPr/>
        </p:nvSpPr>
        <p:spPr>
          <a:xfrm>
            <a:off x="3520440" y="3108960"/>
            <a:ext cx="2468880" cy="228600"/>
          </a:xfrm>
          <a:prstGeom prst="rect">
            <a:avLst/>
          </a:prstGeom>
          <a:noFill/>
          <a:ln/>
        </p:spPr>
        <p:txBody>
          <a:bodyPr wrap="square" rtlCol="0" anchor="ctr"/>
          <a:lstStyle/>
          <a:p>
            <a:pPr algn="l"/>
            <a:endParaRPr lang="en-US" sz="900" dirty="0"/>
          </a:p>
        </p:txBody>
      </p:sp>
      <p:sp>
        <p:nvSpPr>
          <p:cNvPr id="16" name="Shape 14"/>
          <p:cNvSpPr/>
          <p:nvPr/>
        </p:nvSpPr>
        <p:spPr>
          <a:xfrm>
            <a:off x="630936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17" name="Shape 15"/>
          <p:cNvSpPr/>
          <p:nvPr/>
        </p:nvSpPr>
        <p:spPr>
          <a:xfrm>
            <a:off x="649224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18" name="Text 16"/>
          <p:cNvSpPr/>
          <p:nvPr/>
        </p:nvSpPr>
        <p:spPr>
          <a:xfrm>
            <a:off x="644652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SERVICES NET SALES</a:t>
            </a:r>
            <a:endParaRPr lang="en-US" sz="700" dirty="0"/>
          </a:p>
        </p:txBody>
      </p:sp>
      <p:sp>
        <p:nvSpPr>
          <p:cNvPr id="19" name="Text 17"/>
          <p:cNvSpPr/>
          <p:nvPr/>
        </p:nvSpPr>
        <p:spPr>
          <a:xfrm>
            <a:off x="644652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$109.2B</a:t>
            </a:r>
            <a:endParaRPr lang="en-US" sz="2200" dirty="0"/>
          </a:p>
        </p:txBody>
      </p:sp>
      <p:sp>
        <p:nvSpPr>
          <p:cNvPr id="20" name="Text 18"/>
          <p:cNvSpPr/>
          <p:nvPr/>
        </p:nvSpPr>
        <p:spPr>
          <a:xfrm>
            <a:off x="6446520" y="3108960"/>
            <a:ext cx="2468880" cy="228600"/>
          </a:xfrm>
          <a:prstGeom prst="rect">
            <a:avLst/>
          </a:prstGeom>
          <a:noFill/>
          <a:ln/>
        </p:spPr>
        <p:txBody>
          <a:bodyPr wrap="square" rtlCol="0" anchor="ctr"/>
          <a:lstStyle/>
          <a:p>
            <a:pPr algn="l"/>
            <a:endParaRPr lang="en-US" sz="900" dirty="0"/>
          </a:p>
        </p:txBody>
      </p:sp>
      <p:sp>
        <p:nvSpPr>
          <p:cNvPr id="21" name="Shape 19"/>
          <p:cNvSpPr/>
          <p:nvPr/>
        </p:nvSpPr>
        <p:spPr>
          <a:xfrm>
            <a:off x="923544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22" name="Shape 20"/>
          <p:cNvSpPr/>
          <p:nvPr/>
        </p:nvSpPr>
        <p:spPr>
          <a:xfrm>
            <a:off x="941832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23" name="Text 21"/>
          <p:cNvSpPr/>
          <p:nvPr/>
        </p:nvSpPr>
        <p:spPr>
          <a:xfrm>
            <a:off x="937260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GREATER CHINA</a:t>
            </a:r>
            <a:endParaRPr lang="en-US" sz="700" dirty="0"/>
          </a:p>
        </p:txBody>
      </p:sp>
      <p:sp>
        <p:nvSpPr>
          <p:cNvPr id="24" name="Text 22"/>
          <p:cNvSpPr/>
          <p:nvPr/>
        </p:nvSpPr>
        <p:spPr>
          <a:xfrm>
            <a:off x="937260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$64.4B</a:t>
            </a:r>
            <a:endParaRPr lang="en-US" sz="2200" dirty="0"/>
          </a:p>
        </p:txBody>
      </p:sp>
      <p:sp>
        <p:nvSpPr>
          <p:cNvPr id="25" name="Text 23"/>
          <p:cNvSpPr/>
          <p:nvPr/>
        </p:nvSpPr>
        <p:spPr>
          <a:xfrm>
            <a:off x="9372600" y="3108960"/>
            <a:ext cx="2468880" cy="228600"/>
          </a:xfrm>
          <a:prstGeom prst="rect">
            <a:avLst/>
          </a:prstGeom>
          <a:noFill/>
          <a:ln/>
        </p:spPr>
        <p:txBody>
          <a:bodyPr wrap="square" rtlCol="0" anchor="ctr"/>
          <a:lstStyle/>
          <a:p>
            <a:pPr algn="l"/>
            <a:r>
              <a:rPr lang="en-US" sz="900" b="1" dirty="0">
                <a:solidFill>
                  <a:srgbClr val="0A7BFF"/>
                </a:solidFill>
                <a:latin typeface="Arial" pitchFamily="34" charset="0"/>
                <a:ea typeface="Arial" pitchFamily="34" charset="-122"/>
                <a:cs typeface="Arial" pitchFamily="34" charset="-120"/>
              </a:rPr>
              <a:t>NET SALES</a:t>
            </a:r>
            <a:endParaRPr lang="en-US" sz="900" dirty="0"/>
          </a:p>
        </p:txBody>
      </p:sp>
      <p:sp>
        <p:nvSpPr>
          <p:cNvPr id="26" name="Shape 24"/>
          <p:cNvSpPr/>
          <p:nvPr/>
        </p:nvSpPr>
        <p:spPr>
          <a:xfrm>
            <a:off x="457200" y="3840480"/>
            <a:ext cx="3657600" cy="2560320"/>
          </a:xfrm>
          <a:prstGeom prst="roundRect">
            <a:avLst>
              <a:gd name="adj" fmla="val 1786"/>
            </a:avLst>
          </a:prstGeom>
          <a:solidFill>
            <a:srgbClr val="0D1525">
              <a:alpha val="80000"/>
            </a:srgbClr>
          </a:solidFill>
          <a:ln w="6350">
            <a:solidFill>
              <a:srgbClr val="1E3A5F"/>
            </a:solidFill>
            <a:prstDash val="solid"/>
          </a:ln>
        </p:spPr>
        <p:txBody>
          <a:bodyPr/>
          <a:lstStyle/>
          <a:p>
            <a:endParaRPr lang="en-ZA"/>
          </a:p>
        </p:txBody>
      </p:sp>
      <p:sp>
        <p:nvSpPr>
          <p:cNvPr id="27" name="Text 25"/>
          <p:cNvSpPr/>
          <p:nvPr/>
        </p:nvSpPr>
        <p:spPr>
          <a:xfrm>
            <a:off x="685800" y="4023360"/>
            <a:ext cx="32004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CEO TOTAL PAY (FY2025)</a:t>
            </a:r>
            <a:endParaRPr lang="en-US" sz="1000" dirty="0"/>
          </a:p>
        </p:txBody>
      </p:sp>
      <p:sp>
        <p:nvSpPr>
          <p:cNvPr id="28" name="Text 26"/>
          <p:cNvSpPr/>
          <p:nvPr/>
        </p:nvSpPr>
        <p:spPr>
          <a:xfrm>
            <a:off x="685800" y="4389120"/>
            <a:ext cx="3200400" cy="18288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$74.6M, Tim Cook's reported total compensation, with the substantial majority in performance-vesting equity.</a:t>
            </a:r>
            <a:endParaRPr lang="en-US" sz="900" dirty="0"/>
          </a:p>
        </p:txBody>
      </p:sp>
      <p:sp>
        <p:nvSpPr>
          <p:cNvPr id="29" name="Shape 27"/>
          <p:cNvSpPr/>
          <p:nvPr/>
        </p:nvSpPr>
        <p:spPr>
          <a:xfrm>
            <a:off x="4343400" y="3840480"/>
            <a:ext cx="3657600" cy="2560320"/>
          </a:xfrm>
          <a:prstGeom prst="roundRect">
            <a:avLst>
              <a:gd name="adj" fmla="val 1786"/>
            </a:avLst>
          </a:prstGeom>
          <a:solidFill>
            <a:srgbClr val="0D1525">
              <a:alpha val="80000"/>
            </a:srgbClr>
          </a:solidFill>
          <a:ln w="6350">
            <a:solidFill>
              <a:srgbClr val="1E3A5F"/>
            </a:solidFill>
            <a:prstDash val="solid"/>
          </a:ln>
        </p:spPr>
        <p:txBody>
          <a:bodyPr/>
          <a:lstStyle/>
          <a:p>
            <a:endParaRPr lang="en-ZA"/>
          </a:p>
        </p:txBody>
      </p:sp>
      <p:sp>
        <p:nvSpPr>
          <p:cNvPr id="30" name="Text 28"/>
          <p:cNvSpPr/>
          <p:nvPr/>
        </p:nvSpPr>
        <p:spPr>
          <a:xfrm>
            <a:off x="4572000" y="4023360"/>
            <a:ext cx="32004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OVERALL COMPANY RISK RATING</a:t>
            </a:r>
            <a:endParaRPr lang="en-US" sz="1000" dirty="0"/>
          </a:p>
        </p:txBody>
      </p:sp>
      <p:sp>
        <p:nvSpPr>
          <p:cNvPr id="31" name="Text 29"/>
          <p:cNvSpPr/>
          <p:nvPr/>
        </p:nvSpPr>
        <p:spPr>
          <a:xfrm>
            <a:off x="4572000" y="4389120"/>
            <a:ext cx="3200400" cy="18288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3.14 / 5.0, Good. Weighted across Director Independence, Director Capacity, Auditor Independence and Shareholder Influence.</a:t>
            </a:r>
            <a:endParaRPr lang="en-US" sz="900" dirty="0"/>
          </a:p>
        </p:txBody>
      </p:sp>
      <p:sp>
        <p:nvSpPr>
          <p:cNvPr id="32" name="Shape 30"/>
          <p:cNvSpPr/>
          <p:nvPr/>
        </p:nvSpPr>
        <p:spPr>
          <a:xfrm>
            <a:off x="8229600" y="3840480"/>
            <a:ext cx="3657600" cy="2560320"/>
          </a:xfrm>
          <a:prstGeom prst="roundRect">
            <a:avLst>
              <a:gd name="adj" fmla="val 1786"/>
            </a:avLst>
          </a:prstGeom>
          <a:solidFill>
            <a:srgbClr val="0D1525">
              <a:alpha val="80000"/>
            </a:srgbClr>
          </a:solidFill>
          <a:ln w="6350">
            <a:solidFill>
              <a:srgbClr val="1E3A5F"/>
            </a:solidFill>
            <a:prstDash val="solid"/>
          </a:ln>
        </p:spPr>
        <p:txBody>
          <a:bodyPr/>
          <a:lstStyle/>
          <a:p>
            <a:endParaRPr lang="en-ZA"/>
          </a:p>
        </p:txBody>
      </p:sp>
      <p:sp>
        <p:nvSpPr>
          <p:cNvPr id="33" name="Text 31"/>
          <p:cNvSpPr/>
          <p:nvPr/>
        </p:nvSpPr>
        <p:spPr>
          <a:xfrm>
            <a:off x="8458200" y="4023360"/>
            <a:ext cx="32004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SEE FULL PILLAR BREAKDOWN</a:t>
            </a:r>
            <a:endParaRPr lang="en-US" sz="1000" dirty="0"/>
          </a:p>
        </p:txBody>
      </p:sp>
      <p:sp>
        <p:nvSpPr>
          <p:cNvPr id="34" name="Text 32"/>
          <p:cNvSpPr/>
          <p:nvPr/>
        </p:nvSpPr>
        <p:spPr>
          <a:xfrm>
            <a:off x="8458200" y="4389120"/>
            <a:ext cx="3200400" cy="18288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Director Independence 5.00, Director Capacity 2.56, Shareholder Influence 5.00, Auditor Independence 0.00. Full detail on slide 9.</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03 / 15</a:t>
            </a:r>
            <a:endParaRPr lang="en-US" sz="1000" dirty="0"/>
          </a:p>
        </p:txBody>
      </p:sp>
      <p:sp>
        <p:nvSpPr>
          <p:cNvPr id="3" name="Text 1"/>
          <p:cNvSpPr/>
          <p:nvPr/>
        </p:nvSpPr>
        <p:spPr>
          <a:xfrm>
            <a:off x="457200" y="640080"/>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EXECUTIVE VERDICT</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6400800" cy="731520"/>
          </a:xfrm>
          <a:prstGeom prst="rect">
            <a:avLst/>
          </a:prstGeom>
          <a:noFill/>
          <a:ln/>
        </p:spPr>
        <p:txBody>
          <a:bodyPr wrap="square" rtlCol="0" anchor="ctr"/>
          <a:lstStyle/>
          <a:p>
            <a:pPr>
              <a:lnSpc>
                <a:spcPct val="140000"/>
              </a:lnSpc>
            </a:pPr>
            <a:r>
              <a:rPr lang="en-US" sz="1100" dirty="0">
                <a:solidFill>
                  <a:srgbClr val="E8F0FF"/>
                </a:solidFill>
                <a:latin typeface="Arial" pitchFamily="34" charset="0"/>
                <a:ea typeface="Arial" pitchFamily="34" charset="-122"/>
                <a:cs typeface="Arial" pitchFamily="34" charset="-120"/>
              </a:rPr>
              <a:t>Apple enters its first CEO transition in fifteen years from a position of governance strength - a compact, high-calibre board and unusually deep operating pedigree.</a:t>
            </a:r>
            <a:endParaRPr lang="en-US" sz="1100" dirty="0"/>
          </a:p>
        </p:txBody>
      </p:sp>
      <p:sp>
        <p:nvSpPr>
          <p:cNvPr id="6" name="Shape 4"/>
          <p:cNvSpPr/>
          <p:nvPr/>
        </p:nvSpPr>
        <p:spPr>
          <a:xfrm>
            <a:off x="457200" y="2377440"/>
            <a:ext cx="3657600" cy="3840480"/>
          </a:xfrm>
          <a:prstGeom prst="roundRect">
            <a:avLst>
              <a:gd name="adj" fmla="val 1500"/>
            </a:avLst>
          </a:prstGeom>
          <a:solidFill>
            <a:srgbClr val="0D1525">
              <a:alpha val="80000"/>
            </a:srgbClr>
          </a:solidFill>
          <a:ln w="9525">
            <a:solidFill>
              <a:srgbClr val="1E3A5F"/>
            </a:solidFill>
            <a:prstDash val="solid"/>
          </a:ln>
        </p:spPr>
        <p:txBody>
          <a:bodyPr/>
          <a:lstStyle/>
          <a:p>
            <a:endParaRPr lang="en-ZA"/>
          </a:p>
        </p:txBody>
      </p:sp>
      <p:sp>
        <p:nvSpPr>
          <p:cNvPr id="7" name="Shape 5"/>
          <p:cNvSpPr/>
          <p:nvPr/>
        </p:nvSpPr>
        <p:spPr>
          <a:xfrm>
            <a:off x="685800" y="2606040"/>
            <a:ext cx="411480" cy="411480"/>
          </a:xfrm>
          <a:prstGeom prst="ellipse">
            <a:avLst/>
          </a:prstGeom>
          <a:solidFill>
            <a:srgbClr val="0A1525"/>
          </a:solidFill>
          <a:ln w="19050">
            <a:solidFill>
              <a:srgbClr val="0A7BFF"/>
            </a:solidFill>
            <a:prstDash val="solid"/>
          </a:ln>
        </p:spPr>
        <p:txBody>
          <a:bodyPr/>
          <a:lstStyle/>
          <a:p>
            <a:endParaRPr lang="en-ZA"/>
          </a:p>
        </p:txBody>
      </p:sp>
      <p:sp>
        <p:nvSpPr>
          <p:cNvPr id="8" name="Text 6"/>
          <p:cNvSpPr/>
          <p:nvPr/>
        </p:nvSpPr>
        <p:spPr>
          <a:xfrm>
            <a:off x="685800" y="3108960"/>
            <a:ext cx="3200400" cy="320040"/>
          </a:xfrm>
          <a:prstGeom prst="rect">
            <a:avLst/>
          </a:prstGeom>
          <a:noFill/>
          <a:ln/>
        </p:spPr>
        <p:txBody>
          <a:bodyPr wrap="square" rtlCol="0" anchor="ctr"/>
          <a:lstStyle/>
          <a:p>
            <a:r>
              <a:rPr lang="en-US" sz="1100" b="1" dirty="0">
                <a:solidFill>
                  <a:srgbClr val="0A7BFF"/>
                </a:solidFill>
                <a:latin typeface="Arial" pitchFamily="34" charset="0"/>
                <a:ea typeface="Arial" pitchFamily="34" charset="-122"/>
                <a:cs typeface="Arial" pitchFamily="34" charset="-120"/>
              </a:rPr>
              <a:t>FOR INVESTORS</a:t>
            </a:r>
            <a:endParaRPr lang="en-US" sz="1100" dirty="0"/>
          </a:p>
        </p:txBody>
      </p:sp>
      <p:sp>
        <p:nvSpPr>
          <p:cNvPr id="9" name="Text 7"/>
          <p:cNvSpPr/>
          <p:nvPr/>
        </p:nvSpPr>
        <p:spPr>
          <a:xfrm>
            <a:off x="685800" y="3474720"/>
            <a:ext cx="3200400" cy="256032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Governance supports valuation quality. The Ternus announcement removes the key-person overhang; watch transition execution through H2 2026.</a:t>
            </a:r>
            <a:endParaRPr lang="en-US" sz="900" dirty="0"/>
          </a:p>
        </p:txBody>
      </p:sp>
      <p:sp>
        <p:nvSpPr>
          <p:cNvPr id="10" name="Shape 8"/>
          <p:cNvSpPr/>
          <p:nvPr/>
        </p:nvSpPr>
        <p:spPr>
          <a:xfrm>
            <a:off x="4297680" y="2377440"/>
            <a:ext cx="3657600" cy="3840480"/>
          </a:xfrm>
          <a:prstGeom prst="roundRect">
            <a:avLst>
              <a:gd name="adj" fmla="val 1500"/>
            </a:avLst>
          </a:prstGeom>
          <a:solidFill>
            <a:srgbClr val="0D1525">
              <a:alpha val="80000"/>
            </a:srgbClr>
          </a:solidFill>
          <a:ln w="9525">
            <a:solidFill>
              <a:srgbClr val="1E3A5F"/>
            </a:solidFill>
            <a:prstDash val="solid"/>
          </a:ln>
        </p:spPr>
        <p:txBody>
          <a:bodyPr/>
          <a:lstStyle/>
          <a:p>
            <a:endParaRPr lang="en-ZA"/>
          </a:p>
        </p:txBody>
      </p:sp>
      <p:sp>
        <p:nvSpPr>
          <p:cNvPr id="11" name="Shape 9"/>
          <p:cNvSpPr/>
          <p:nvPr/>
        </p:nvSpPr>
        <p:spPr>
          <a:xfrm>
            <a:off x="4526280" y="2606040"/>
            <a:ext cx="411480" cy="411480"/>
          </a:xfrm>
          <a:prstGeom prst="ellipse">
            <a:avLst/>
          </a:prstGeom>
          <a:solidFill>
            <a:srgbClr val="0A1525"/>
          </a:solidFill>
          <a:ln w="19050">
            <a:solidFill>
              <a:srgbClr val="00D68F"/>
            </a:solidFill>
            <a:prstDash val="solid"/>
          </a:ln>
        </p:spPr>
        <p:txBody>
          <a:bodyPr/>
          <a:lstStyle/>
          <a:p>
            <a:endParaRPr lang="en-ZA"/>
          </a:p>
        </p:txBody>
      </p:sp>
      <p:sp>
        <p:nvSpPr>
          <p:cNvPr id="12" name="Text 10"/>
          <p:cNvSpPr/>
          <p:nvPr/>
        </p:nvSpPr>
        <p:spPr>
          <a:xfrm>
            <a:off x="4526280" y="3108960"/>
            <a:ext cx="3200400" cy="320040"/>
          </a:xfrm>
          <a:prstGeom prst="rect">
            <a:avLst/>
          </a:prstGeom>
          <a:noFill/>
          <a:ln/>
        </p:spPr>
        <p:txBody>
          <a:bodyPr wrap="square" rtlCol="0" anchor="ctr"/>
          <a:lstStyle/>
          <a:p>
            <a:r>
              <a:rPr lang="en-US" sz="1100" b="1" dirty="0">
                <a:solidFill>
                  <a:srgbClr val="00D68F"/>
                </a:solidFill>
                <a:latin typeface="Arial" pitchFamily="34" charset="0"/>
                <a:ea typeface="Arial" pitchFamily="34" charset="-122"/>
                <a:cs typeface="Arial" pitchFamily="34" charset="-120"/>
              </a:rPr>
              <a:t>FOR DIRECTORS</a:t>
            </a:r>
            <a:endParaRPr lang="en-US" sz="1100" dirty="0"/>
          </a:p>
        </p:txBody>
      </p:sp>
      <p:sp>
        <p:nvSpPr>
          <p:cNvPr id="13" name="Text 11"/>
          <p:cNvSpPr/>
          <p:nvPr/>
        </p:nvSpPr>
        <p:spPr>
          <a:xfrm>
            <a:off x="4526280" y="3474720"/>
            <a:ext cx="3200400" cy="256032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Refresh is now the priority. Tenure and age-waiver concentration means continuity messaging and committee succession matter more than at any point since 2011.</a:t>
            </a:r>
            <a:endParaRPr lang="en-US" sz="900" dirty="0"/>
          </a:p>
        </p:txBody>
      </p:sp>
      <p:sp>
        <p:nvSpPr>
          <p:cNvPr id="14" name="Shape 12"/>
          <p:cNvSpPr/>
          <p:nvPr/>
        </p:nvSpPr>
        <p:spPr>
          <a:xfrm>
            <a:off x="8138160" y="2377440"/>
            <a:ext cx="3657600" cy="3840480"/>
          </a:xfrm>
          <a:prstGeom prst="roundRect">
            <a:avLst>
              <a:gd name="adj" fmla="val 1500"/>
            </a:avLst>
          </a:prstGeom>
          <a:solidFill>
            <a:srgbClr val="0D1525">
              <a:alpha val="80000"/>
            </a:srgbClr>
          </a:solidFill>
          <a:ln w="9525">
            <a:solidFill>
              <a:srgbClr val="1E3A5F"/>
            </a:solidFill>
            <a:prstDash val="solid"/>
          </a:ln>
        </p:spPr>
        <p:txBody>
          <a:bodyPr/>
          <a:lstStyle/>
          <a:p>
            <a:endParaRPr lang="en-ZA"/>
          </a:p>
        </p:txBody>
      </p:sp>
      <p:sp>
        <p:nvSpPr>
          <p:cNvPr id="15" name="Shape 13"/>
          <p:cNvSpPr/>
          <p:nvPr/>
        </p:nvSpPr>
        <p:spPr>
          <a:xfrm>
            <a:off x="8366760" y="2606040"/>
            <a:ext cx="411480" cy="411480"/>
          </a:xfrm>
          <a:prstGeom prst="ellipse">
            <a:avLst/>
          </a:prstGeom>
          <a:solidFill>
            <a:srgbClr val="0A1525"/>
          </a:solidFill>
          <a:ln w="19050">
            <a:solidFill>
              <a:srgbClr val="00E5FF"/>
            </a:solidFill>
            <a:prstDash val="solid"/>
          </a:ln>
        </p:spPr>
        <p:txBody>
          <a:bodyPr/>
          <a:lstStyle/>
          <a:p>
            <a:endParaRPr lang="en-ZA"/>
          </a:p>
        </p:txBody>
      </p:sp>
      <p:sp>
        <p:nvSpPr>
          <p:cNvPr id="16" name="Text 14"/>
          <p:cNvSpPr/>
          <p:nvPr/>
        </p:nvSpPr>
        <p:spPr>
          <a:xfrm>
            <a:off x="8366760" y="3108960"/>
            <a:ext cx="3200400" cy="320040"/>
          </a:xfrm>
          <a:prstGeom prst="rect">
            <a:avLst/>
          </a:prstGeom>
          <a:noFill/>
          <a:ln/>
        </p:spPr>
        <p:txBody>
          <a:bodyPr wrap="square" rtlCol="0" anchor="ctr"/>
          <a:lstStyle/>
          <a:p>
            <a:r>
              <a:rPr lang="en-US" sz="1100" b="1" dirty="0">
                <a:solidFill>
                  <a:srgbClr val="00E5FF"/>
                </a:solidFill>
                <a:latin typeface="Arial" pitchFamily="34" charset="0"/>
                <a:ea typeface="Arial" pitchFamily="34" charset="-122"/>
                <a:cs typeface="Arial" pitchFamily="34" charset="-120"/>
              </a:rPr>
              <a:t>FOR SHAREHOLDERS</a:t>
            </a:r>
            <a:endParaRPr lang="en-US" sz="1100" dirty="0"/>
          </a:p>
        </p:txBody>
      </p:sp>
      <p:sp>
        <p:nvSpPr>
          <p:cNvPr id="17" name="Text 15"/>
          <p:cNvSpPr/>
          <p:nvPr/>
        </p:nvSpPr>
        <p:spPr>
          <a:xfrm>
            <a:off x="8366760" y="3474720"/>
            <a:ext cx="3200400" cy="256032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Strength is not a reason to disengage. China concentration and platform regulation demand ongoing oversight scrutiny at board level.</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04 / 15</a:t>
            </a:r>
            <a:endParaRPr lang="en-US" sz="1000" dirty="0"/>
          </a:p>
        </p:txBody>
      </p:sp>
      <p:sp>
        <p:nvSpPr>
          <p:cNvPr id="3" name="Text 1"/>
          <p:cNvSpPr/>
          <p:nvPr/>
        </p:nvSpPr>
        <p:spPr>
          <a:xfrm>
            <a:off x="457200" y="640080"/>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FINANCIAL CONTEXT</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7315200" cy="45720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Governance quality must protect financial quality. Apple's scale leaves little room for unforced error.</a:t>
            </a:r>
            <a:endParaRPr lang="en-US" sz="1000" dirty="0"/>
          </a:p>
        </p:txBody>
      </p:sp>
      <p:sp>
        <p:nvSpPr>
          <p:cNvPr id="6" name="Shape 4"/>
          <p:cNvSpPr/>
          <p:nvPr/>
        </p:nvSpPr>
        <p:spPr>
          <a:xfrm>
            <a:off x="45720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7" name="Shape 5"/>
          <p:cNvSpPr/>
          <p:nvPr/>
        </p:nvSpPr>
        <p:spPr>
          <a:xfrm>
            <a:off x="64008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8" name="Text 6"/>
          <p:cNvSpPr/>
          <p:nvPr/>
        </p:nvSpPr>
        <p:spPr>
          <a:xfrm>
            <a:off x="59436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NET SALES</a:t>
            </a:r>
            <a:endParaRPr lang="en-US" sz="700" dirty="0"/>
          </a:p>
        </p:txBody>
      </p:sp>
      <p:sp>
        <p:nvSpPr>
          <p:cNvPr id="9" name="Text 7"/>
          <p:cNvSpPr/>
          <p:nvPr/>
        </p:nvSpPr>
        <p:spPr>
          <a:xfrm>
            <a:off x="59436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$416.2B</a:t>
            </a:r>
            <a:endParaRPr lang="en-US" sz="2200" dirty="0"/>
          </a:p>
        </p:txBody>
      </p:sp>
      <p:sp>
        <p:nvSpPr>
          <p:cNvPr id="10" name="Text 8"/>
          <p:cNvSpPr/>
          <p:nvPr/>
        </p:nvSpPr>
        <p:spPr>
          <a:xfrm>
            <a:off x="594360" y="3108960"/>
            <a:ext cx="2468880" cy="228600"/>
          </a:xfrm>
          <a:prstGeom prst="rect">
            <a:avLst/>
          </a:prstGeom>
          <a:noFill/>
          <a:ln/>
        </p:spPr>
        <p:txBody>
          <a:bodyPr wrap="square" rtlCol="0" anchor="ctr"/>
          <a:lstStyle/>
          <a:p>
            <a:pPr algn="l"/>
            <a:endParaRPr lang="en-US" sz="900" dirty="0"/>
          </a:p>
        </p:txBody>
      </p:sp>
      <p:sp>
        <p:nvSpPr>
          <p:cNvPr id="11" name="Shape 9"/>
          <p:cNvSpPr/>
          <p:nvPr/>
        </p:nvSpPr>
        <p:spPr>
          <a:xfrm>
            <a:off x="338328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12" name="Shape 10"/>
          <p:cNvSpPr/>
          <p:nvPr/>
        </p:nvSpPr>
        <p:spPr>
          <a:xfrm>
            <a:off x="356616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13" name="Text 11"/>
          <p:cNvSpPr/>
          <p:nvPr/>
        </p:nvSpPr>
        <p:spPr>
          <a:xfrm>
            <a:off x="352044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NET INCOME</a:t>
            </a:r>
            <a:endParaRPr lang="en-US" sz="700" dirty="0"/>
          </a:p>
        </p:txBody>
      </p:sp>
      <p:sp>
        <p:nvSpPr>
          <p:cNvPr id="14" name="Text 12"/>
          <p:cNvSpPr/>
          <p:nvPr/>
        </p:nvSpPr>
        <p:spPr>
          <a:xfrm>
            <a:off x="352044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$112.0B</a:t>
            </a:r>
            <a:endParaRPr lang="en-US" sz="2200" dirty="0"/>
          </a:p>
        </p:txBody>
      </p:sp>
      <p:sp>
        <p:nvSpPr>
          <p:cNvPr id="15" name="Text 13"/>
          <p:cNvSpPr/>
          <p:nvPr/>
        </p:nvSpPr>
        <p:spPr>
          <a:xfrm>
            <a:off x="3520440" y="3108960"/>
            <a:ext cx="2468880" cy="228600"/>
          </a:xfrm>
          <a:prstGeom prst="rect">
            <a:avLst/>
          </a:prstGeom>
          <a:noFill/>
          <a:ln/>
        </p:spPr>
        <p:txBody>
          <a:bodyPr wrap="square" rtlCol="0" anchor="ctr"/>
          <a:lstStyle/>
          <a:p>
            <a:pPr algn="l"/>
            <a:endParaRPr lang="en-US" sz="900" dirty="0"/>
          </a:p>
        </p:txBody>
      </p:sp>
      <p:sp>
        <p:nvSpPr>
          <p:cNvPr id="16" name="Shape 14"/>
          <p:cNvSpPr/>
          <p:nvPr/>
        </p:nvSpPr>
        <p:spPr>
          <a:xfrm>
            <a:off x="630936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17" name="Shape 15"/>
          <p:cNvSpPr/>
          <p:nvPr/>
        </p:nvSpPr>
        <p:spPr>
          <a:xfrm>
            <a:off x="649224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18" name="Text 16"/>
          <p:cNvSpPr/>
          <p:nvPr/>
        </p:nvSpPr>
        <p:spPr>
          <a:xfrm>
            <a:off x="644652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SERVICES NET SALES</a:t>
            </a:r>
            <a:endParaRPr lang="en-US" sz="700" dirty="0"/>
          </a:p>
        </p:txBody>
      </p:sp>
      <p:sp>
        <p:nvSpPr>
          <p:cNvPr id="19" name="Text 17"/>
          <p:cNvSpPr/>
          <p:nvPr/>
        </p:nvSpPr>
        <p:spPr>
          <a:xfrm>
            <a:off x="644652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$109.2B</a:t>
            </a:r>
            <a:endParaRPr lang="en-US" sz="2200" dirty="0"/>
          </a:p>
        </p:txBody>
      </p:sp>
      <p:sp>
        <p:nvSpPr>
          <p:cNvPr id="20" name="Text 18"/>
          <p:cNvSpPr/>
          <p:nvPr/>
        </p:nvSpPr>
        <p:spPr>
          <a:xfrm>
            <a:off x="6446520" y="3108960"/>
            <a:ext cx="2468880" cy="228600"/>
          </a:xfrm>
          <a:prstGeom prst="rect">
            <a:avLst/>
          </a:prstGeom>
          <a:noFill/>
          <a:ln/>
        </p:spPr>
        <p:txBody>
          <a:bodyPr wrap="square" rtlCol="0" anchor="ctr"/>
          <a:lstStyle/>
          <a:p>
            <a:pPr algn="l"/>
            <a:endParaRPr lang="en-US" sz="900" dirty="0"/>
          </a:p>
        </p:txBody>
      </p:sp>
      <p:sp>
        <p:nvSpPr>
          <p:cNvPr id="21" name="Shape 19"/>
          <p:cNvSpPr/>
          <p:nvPr/>
        </p:nvSpPr>
        <p:spPr>
          <a:xfrm>
            <a:off x="9235440" y="2011680"/>
            <a:ext cx="2743200" cy="1463040"/>
          </a:xfrm>
          <a:prstGeom prst="roundRect">
            <a:avLst>
              <a:gd name="adj" fmla="val 3750"/>
            </a:avLst>
          </a:prstGeom>
          <a:solidFill>
            <a:srgbClr val="151E33">
              <a:alpha val="70000"/>
            </a:srgbClr>
          </a:solidFill>
          <a:ln w="9525">
            <a:solidFill>
              <a:srgbClr val="1E3A5F"/>
            </a:solidFill>
            <a:prstDash val="solid"/>
          </a:ln>
        </p:spPr>
        <p:txBody>
          <a:bodyPr/>
          <a:lstStyle/>
          <a:p>
            <a:endParaRPr lang="en-ZA"/>
          </a:p>
        </p:txBody>
      </p:sp>
      <p:sp>
        <p:nvSpPr>
          <p:cNvPr id="22" name="Shape 20"/>
          <p:cNvSpPr/>
          <p:nvPr/>
        </p:nvSpPr>
        <p:spPr>
          <a:xfrm>
            <a:off x="9418320" y="2148840"/>
            <a:ext cx="274320" cy="274320"/>
          </a:xfrm>
          <a:prstGeom prst="ellipse">
            <a:avLst/>
          </a:prstGeom>
          <a:solidFill>
            <a:srgbClr val="0A1A2F"/>
          </a:solidFill>
          <a:ln w="9525">
            <a:solidFill>
              <a:srgbClr val="0A7BFF"/>
            </a:solidFill>
            <a:prstDash val="solid"/>
          </a:ln>
        </p:spPr>
        <p:txBody>
          <a:bodyPr/>
          <a:lstStyle/>
          <a:p>
            <a:endParaRPr lang="en-ZA"/>
          </a:p>
        </p:txBody>
      </p:sp>
      <p:sp>
        <p:nvSpPr>
          <p:cNvPr id="23" name="Text 21"/>
          <p:cNvSpPr/>
          <p:nvPr/>
        </p:nvSpPr>
        <p:spPr>
          <a:xfrm>
            <a:off x="9372600" y="2468880"/>
            <a:ext cx="2468880" cy="228600"/>
          </a:xfrm>
          <a:prstGeom prst="rect">
            <a:avLst/>
          </a:prstGeom>
          <a:noFill/>
          <a:ln/>
        </p:spPr>
        <p:txBody>
          <a:bodyPr wrap="square" rtlCol="0" anchor="ctr"/>
          <a:lstStyle/>
          <a:p>
            <a:pPr algn="l"/>
            <a:r>
              <a:rPr lang="en-US" sz="700" b="1" dirty="0">
                <a:solidFill>
                  <a:srgbClr val="6B7B95"/>
                </a:solidFill>
                <a:latin typeface="Arial" pitchFamily="34" charset="0"/>
                <a:ea typeface="Arial" pitchFamily="34" charset="-122"/>
                <a:cs typeface="Arial" pitchFamily="34" charset="-120"/>
              </a:rPr>
              <a:t>GREATER CHINA</a:t>
            </a:r>
            <a:endParaRPr lang="en-US" sz="700" dirty="0"/>
          </a:p>
        </p:txBody>
      </p:sp>
      <p:sp>
        <p:nvSpPr>
          <p:cNvPr id="24" name="Text 22"/>
          <p:cNvSpPr/>
          <p:nvPr/>
        </p:nvSpPr>
        <p:spPr>
          <a:xfrm>
            <a:off x="9372600" y="2697480"/>
            <a:ext cx="2468880" cy="411480"/>
          </a:xfrm>
          <a:prstGeom prst="rect">
            <a:avLst/>
          </a:prstGeom>
          <a:noFill/>
          <a:ln/>
        </p:spPr>
        <p:txBody>
          <a:bodyPr wrap="square" rtlCol="0" anchor="ctr"/>
          <a:lstStyle/>
          <a:p>
            <a:pPr algn="l"/>
            <a:r>
              <a:rPr lang="en-US" sz="2200" b="1" dirty="0">
                <a:solidFill>
                  <a:srgbClr val="FFFFFF"/>
                </a:solidFill>
                <a:latin typeface="Arial Black" pitchFamily="34" charset="0"/>
                <a:ea typeface="Arial Black" pitchFamily="34" charset="-122"/>
                <a:cs typeface="Arial Black" pitchFamily="34" charset="-120"/>
              </a:rPr>
              <a:t>$64.4B</a:t>
            </a:r>
            <a:endParaRPr lang="en-US" sz="2200" dirty="0"/>
          </a:p>
        </p:txBody>
      </p:sp>
      <p:sp>
        <p:nvSpPr>
          <p:cNvPr id="25" name="Text 23"/>
          <p:cNvSpPr/>
          <p:nvPr/>
        </p:nvSpPr>
        <p:spPr>
          <a:xfrm>
            <a:off x="9372600" y="3108960"/>
            <a:ext cx="2468880" cy="228600"/>
          </a:xfrm>
          <a:prstGeom prst="rect">
            <a:avLst/>
          </a:prstGeom>
          <a:noFill/>
          <a:ln/>
        </p:spPr>
        <p:txBody>
          <a:bodyPr wrap="square" rtlCol="0" anchor="ctr"/>
          <a:lstStyle/>
          <a:p>
            <a:pPr algn="l"/>
            <a:r>
              <a:rPr lang="en-US" sz="900" b="1" dirty="0">
                <a:solidFill>
                  <a:srgbClr val="0A7BFF"/>
                </a:solidFill>
                <a:latin typeface="Arial" pitchFamily="34" charset="0"/>
                <a:ea typeface="Arial" pitchFamily="34" charset="-122"/>
                <a:cs typeface="Arial" pitchFamily="34" charset="-120"/>
              </a:rPr>
              <a:t>NET SALES</a:t>
            </a:r>
            <a:endParaRPr lang="en-US" sz="900" dirty="0"/>
          </a:p>
        </p:txBody>
      </p:sp>
      <p:sp>
        <p:nvSpPr>
          <p:cNvPr id="26" name="Shape 24"/>
          <p:cNvSpPr/>
          <p:nvPr/>
        </p:nvSpPr>
        <p:spPr>
          <a:xfrm>
            <a:off x="457200" y="3840480"/>
            <a:ext cx="3657600" cy="2560320"/>
          </a:xfrm>
          <a:prstGeom prst="roundRect">
            <a:avLst>
              <a:gd name="adj" fmla="val 1786"/>
            </a:avLst>
          </a:prstGeom>
          <a:solidFill>
            <a:srgbClr val="0D1525">
              <a:alpha val="80000"/>
            </a:srgbClr>
          </a:solidFill>
          <a:ln w="6350">
            <a:solidFill>
              <a:srgbClr val="1E3A5F"/>
            </a:solidFill>
            <a:prstDash val="solid"/>
          </a:ln>
        </p:spPr>
        <p:txBody>
          <a:bodyPr/>
          <a:lstStyle/>
          <a:p>
            <a:endParaRPr lang="en-ZA"/>
          </a:p>
        </p:txBody>
      </p:sp>
      <p:sp>
        <p:nvSpPr>
          <p:cNvPr id="27" name="Text 25"/>
          <p:cNvSpPr/>
          <p:nvPr/>
        </p:nvSpPr>
        <p:spPr>
          <a:xfrm>
            <a:off x="685800" y="4023360"/>
            <a:ext cx="32004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SCALE</a:t>
            </a:r>
            <a:endParaRPr lang="en-US" sz="1000" dirty="0"/>
          </a:p>
        </p:txBody>
      </p:sp>
      <p:sp>
        <p:nvSpPr>
          <p:cNvPr id="28" name="Text 26"/>
          <p:cNvSpPr/>
          <p:nvPr/>
        </p:nvSpPr>
        <p:spPr>
          <a:xfrm>
            <a:off x="685800" y="4389120"/>
            <a:ext cx="3200400" cy="18288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$416.2B in net sales means every oversight decision carries outsized financial consequence.</a:t>
            </a:r>
            <a:endParaRPr lang="en-US" sz="900" dirty="0"/>
          </a:p>
        </p:txBody>
      </p:sp>
      <p:sp>
        <p:nvSpPr>
          <p:cNvPr id="29" name="Shape 27"/>
          <p:cNvSpPr/>
          <p:nvPr/>
        </p:nvSpPr>
        <p:spPr>
          <a:xfrm>
            <a:off x="4343400" y="3840480"/>
            <a:ext cx="3657600" cy="2560320"/>
          </a:xfrm>
          <a:prstGeom prst="roundRect">
            <a:avLst>
              <a:gd name="adj" fmla="val 1786"/>
            </a:avLst>
          </a:prstGeom>
          <a:solidFill>
            <a:srgbClr val="0D1525">
              <a:alpha val="80000"/>
            </a:srgbClr>
          </a:solidFill>
          <a:ln w="6350">
            <a:solidFill>
              <a:srgbClr val="1E3A5F"/>
            </a:solidFill>
            <a:prstDash val="solid"/>
          </a:ln>
        </p:spPr>
        <p:txBody>
          <a:bodyPr/>
          <a:lstStyle/>
          <a:p>
            <a:endParaRPr lang="en-ZA"/>
          </a:p>
        </p:txBody>
      </p:sp>
      <p:sp>
        <p:nvSpPr>
          <p:cNvPr id="30" name="Text 28"/>
          <p:cNvSpPr/>
          <p:nvPr/>
        </p:nvSpPr>
        <p:spPr>
          <a:xfrm>
            <a:off x="4572000" y="4023360"/>
            <a:ext cx="32004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CONCENTRATION</a:t>
            </a:r>
            <a:endParaRPr lang="en-US" sz="1000" dirty="0"/>
          </a:p>
        </p:txBody>
      </p:sp>
      <p:sp>
        <p:nvSpPr>
          <p:cNvPr id="31" name="Text 29"/>
          <p:cNvSpPr/>
          <p:nvPr/>
        </p:nvSpPr>
        <p:spPr>
          <a:xfrm>
            <a:off x="4572000" y="4389120"/>
            <a:ext cx="3200400" cy="18288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Greater China represents $64.4B in net sales. Geopolitical oversight directly affects the income statement.</a:t>
            </a:r>
            <a:endParaRPr lang="en-US" sz="900" dirty="0"/>
          </a:p>
        </p:txBody>
      </p:sp>
      <p:sp>
        <p:nvSpPr>
          <p:cNvPr id="32" name="Shape 30"/>
          <p:cNvSpPr/>
          <p:nvPr/>
        </p:nvSpPr>
        <p:spPr>
          <a:xfrm>
            <a:off x="8229600" y="3840480"/>
            <a:ext cx="3657600" cy="2560320"/>
          </a:xfrm>
          <a:prstGeom prst="roundRect">
            <a:avLst>
              <a:gd name="adj" fmla="val 1786"/>
            </a:avLst>
          </a:prstGeom>
          <a:solidFill>
            <a:srgbClr val="0D1525">
              <a:alpha val="80000"/>
            </a:srgbClr>
          </a:solidFill>
          <a:ln w="6350">
            <a:solidFill>
              <a:srgbClr val="1E3A5F"/>
            </a:solidFill>
            <a:prstDash val="solid"/>
          </a:ln>
        </p:spPr>
        <p:txBody>
          <a:bodyPr/>
          <a:lstStyle/>
          <a:p>
            <a:endParaRPr lang="en-ZA"/>
          </a:p>
        </p:txBody>
      </p:sp>
      <p:sp>
        <p:nvSpPr>
          <p:cNvPr id="33" name="Text 31"/>
          <p:cNvSpPr/>
          <p:nvPr/>
        </p:nvSpPr>
        <p:spPr>
          <a:xfrm>
            <a:off x="8458200" y="4023360"/>
            <a:ext cx="3200400"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REGULATION</a:t>
            </a:r>
            <a:endParaRPr lang="en-US" sz="1000" dirty="0"/>
          </a:p>
        </p:txBody>
      </p:sp>
      <p:sp>
        <p:nvSpPr>
          <p:cNvPr id="34" name="Text 32"/>
          <p:cNvSpPr/>
          <p:nvPr/>
        </p:nvSpPr>
        <p:spPr>
          <a:xfrm>
            <a:off x="8458200" y="4389120"/>
            <a:ext cx="3200400" cy="1828800"/>
          </a:xfrm>
          <a:prstGeom prst="rect">
            <a:avLst/>
          </a:prstGeom>
          <a:noFill/>
          <a:ln/>
        </p:spPr>
        <p:txBody>
          <a:bodyPr wrap="square" rtlCol="0" anchor="ctr"/>
          <a:lstStyle/>
          <a:p>
            <a:pPr>
              <a:lnSpc>
                <a:spcPct val="140000"/>
              </a:lnSpc>
            </a:pPr>
            <a:r>
              <a:rPr lang="en-US" sz="900" dirty="0">
                <a:solidFill>
                  <a:srgbClr val="B0BED4"/>
                </a:solidFill>
                <a:latin typeface="Arial" pitchFamily="34" charset="0"/>
                <a:ea typeface="Arial" pitchFamily="34" charset="-122"/>
                <a:cs typeface="Arial" pitchFamily="34" charset="-120"/>
              </a:rPr>
              <a:t>Services at $109.2B makes platform regulation material to valuation, not a compliance footnote.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05 / 15</a:t>
            </a:r>
            <a:endParaRPr lang="en-US" sz="1000" dirty="0"/>
          </a:p>
        </p:txBody>
      </p:sp>
      <p:sp>
        <p:nvSpPr>
          <p:cNvPr id="3" name="Text 1"/>
          <p:cNvSpPr/>
          <p:nvPr/>
        </p:nvSpPr>
        <p:spPr>
          <a:xfrm>
            <a:off x="457200" y="640080"/>
            <a:ext cx="5486400" cy="457200"/>
          </a:xfrm>
          <a:prstGeom prst="rect">
            <a:avLst/>
          </a:prstGeom>
          <a:noFill/>
          <a:ln/>
        </p:spPr>
        <p:txBody>
          <a:bodyPr wrap="square" rtlCol="0" anchor="ctr"/>
          <a:lstStyle/>
          <a:p>
            <a:r>
              <a:rPr lang="en-US" sz="2800" b="1" dirty="0">
                <a:solidFill>
                  <a:srgbClr val="FFFFFF"/>
                </a:solidFill>
                <a:latin typeface="Arial Black" pitchFamily="34" charset="0"/>
                <a:ea typeface="Arial Black" pitchFamily="34" charset="-122"/>
                <a:cs typeface="Arial Black" pitchFamily="34" charset="-120"/>
              </a:rPr>
              <a:t>BOARD OF DIRECTORS</a:t>
            </a:r>
            <a:endParaRPr lang="en-US" sz="28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371600"/>
            <a:ext cx="10972800" cy="365760"/>
          </a:xfrm>
          <a:prstGeom prst="rect">
            <a:avLst/>
          </a:prstGeom>
          <a:noFill/>
          <a:ln/>
        </p:spPr>
        <p:txBody>
          <a:bodyPr wrap="square" rtlCol="0" anchor="ctr"/>
          <a:lstStyle/>
          <a:p>
            <a:r>
              <a:rPr lang="en-US" sz="900" dirty="0">
                <a:solidFill>
                  <a:srgbClr val="B0BED4"/>
                </a:solidFill>
                <a:latin typeface="Arial" pitchFamily="34" charset="0"/>
                <a:ea typeface="Arial" pitchFamily="34" charset="-122"/>
                <a:cs typeface="Arial" pitchFamily="34" charset="-120"/>
              </a:rPr>
              <a:t>8 directors | 7 independent | Verified against Apple's 2026 Proxy Statement. John Ternus joins the board 1 September 2026 as director 9.</a:t>
            </a:r>
            <a:endParaRPr lang="en-US" sz="900" dirty="0"/>
          </a:p>
        </p:txBody>
      </p:sp>
      <p:sp>
        <p:nvSpPr>
          <p:cNvPr id="6" name="Text 4"/>
          <p:cNvSpPr/>
          <p:nvPr/>
        </p:nvSpPr>
        <p:spPr>
          <a:xfrm>
            <a:off x="457200" y="1737360"/>
            <a:ext cx="10972800" cy="274320"/>
          </a:xfrm>
          <a:prstGeom prst="rect">
            <a:avLst/>
          </a:prstGeom>
          <a:noFill/>
          <a:ln/>
        </p:spPr>
        <p:txBody>
          <a:bodyPr wrap="square" rtlCol="0" anchor="ctr"/>
          <a:lstStyle/>
          <a:p>
            <a:r>
              <a:rPr lang="en-US" sz="800" dirty="0">
                <a:solidFill>
                  <a:srgbClr val="3A4565"/>
                </a:solidFill>
                <a:latin typeface="Arial" pitchFamily="34" charset="0"/>
                <a:ea typeface="Arial" pitchFamily="34" charset="-122"/>
                <a:cs typeface="Arial" pitchFamily="34" charset="-120"/>
              </a:rPr>
              <a:t>Amber tenure = beyond InsidEntity's 10-year independence threshold. Levinson (75) and Sugar (77) serve under waived age guidelines for 2026.</a:t>
            </a:r>
            <a:endParaRPr lang="en-US" sz="800" dirty="0"/>
          </a:p>
        </p:txBody>
      </p:sp>
      <p:sp>
        <p:nvSpPr>
          <p:cNvPr id="7" name="Shape 5"/>
          <p:cNvSpPr/>
          <p:nvPr/>
        </p:nvSpPr>
        <p:spPr>
          <a:xfrm>
            <a:off x="457200" y="2194560"/>
            <a:ext cx="2743200" cy="2194560"/>
          </a:xfrm>
          <a:prstGeom prst="roundRect">
            <a:avLst>
              <a:gd name="adj" fmla="val 2500"/>
            </a:avLst>
          </a:prstGeom>
          <a:solidFill>
            <a:srgbClr val="0D1525">
              <a:alpha val="80000"/>
            </a:srgbClr>
          </a:solidFill>
          <a:ln w="12700">
            <a:solidFill>
              <a:srgbClr val="3A3000"/>
            </a:solidFill>
            <a:prstDash val="solid"/>
          </a:ln>
        </p:spPr>
        <p:txBody>
          <a:bodyPr/>
          <a:lstStyle/>
          <a:p>
            <a:endParaRPr lang="en-ZA"/>
          </a:p>
        </p:txBody>
      </p:sp>
      <p:sp>
        <p:nvSpPr>
          <p:cNvPr id="8" name="Shape 6"/>
          <p:cNvSpPr/>
          <p:nvPr/>
        </p:nvSpPr>
        <p:spPr>
          <a:xfrm>
            <a:off x="2423160" y="2331720"/>
            <a:ext cx="640080" cy="228600"/>
          </a:xfrm>
          <a:prstGeom prst="roundRect">
            <a:avLst>
              <a:gd name="adj" fmla="val 12000"/>
            </a:avLst>
          </a:prstGeom>
          <a:solidFill>
            <a:srgbClr val="FFD166">
              <a:alpha val="20000"/>
            </a:srgbClr>
          </a:solidFill>
          <a:ln w="6350">
            <a:solidFill>
              <a:srgbClr val="FFD166"/>
            </a:solidFill>
            <a:prstDash val="solid"/>
          </a:ln>
        </p:spPr>
        <p:txBody>
          <a:bodyPr/>
          <a:lstStyle/>
          <a:p>
            <a:endParaRPr lang="en-ZA"/>
          </a:p>
        </p:txBody>
      </p:sp>
      <p:sp>
        <p:nvSpPr>
          <p:cNvPr id="9" name="Text 7"/>
          <p:cNvSpPr/>
          <p:nvPr/>
        </p:nvSpPr>
        <p:spPr>
          <a:xfrm>
            <a:off x="2468880" y="2331720"/>
            <a:ext cx="548640" cy="228600"/>
          </a:xfrm>
          <a:prstGeom prst="rect">
            <a:avLst/>
          </a:prstGeom>
          <a:noFill/>
          <a:ln/>
        </p:spPr>
        <p:txBody>
          <a:bodyPr wrap="square" rtlCol="0" anchor="ctr"/>
          <a:lstStyle/>
          <a:p>
            <a:pPr algn="ctr"/>
            <a:r>
              <a:rPr lang="en-US" sz="700" b="1" dirty="0">
                <a:solidFill>
                  <a:srgbClr val="FFD166"/>
                </a:solidFill>
                <a:latin typeface="Arial" pitchFamily="34" charset="0"/>
                <a:ea typeface="Arial" pitchFamily="34" charset="-122"/>
                <a:cs typeface="Arial" pitchFamily="34" charset="-120"/>
              </a:rPr>
              <a:t>WATCH</a:t>
            </a:r>
            <a:endParaRPr lang="en-US" sz="700" dirty="0"/>
          </a:p>
        </p:txBody>
      </p:sp>
      <p:sp>
        <p:nvSpPr>
          <p:cNvPr id="10" name="Text 8"/>
          <p:cNvSpPr/>
          <p:nvPr/>
        </p:nvSpPr>
        <p:spPr>
          <a:xfrm>
            <a:off x="685800" y="237744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Arthur Levinson</a:t>
            </a:r>
            <a:endParaRPr lang="en-US" sz="1100" dirty="0"/>
          </a:p>
        </p:txBody>
      </p:sp>
      <p:sp>
        <p:nvSpPr>
          <p:cNvPr id="11" name="Text 9"/>
          <p:cNvSpPr/>
          <p:nvPr/>
        </p:nvSpPr>
        <p:spPr>
          <a:xfrm>
            <a:off x="685800" y="265176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Board Chair</a:t>
            </a:r>
            <a:endParaRPr lang="en-US" sz="800" dirty="0"/>
          </a:p>
        </p:txBody>
      </p:sp>
      <p:sp>
        <p:nvSpPr>
          <p:cNvPr id="12" name="Text 10"/>
          <p:cNvSpPr/>
          <p:nvPr/>
        </p:nvSpPr>
        <p:spPr>
          <a:xfrm>
            <a:off x="68580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13" name="Text 11"/>
          <p:cNvSpPr/>
          <p:nvPr/>
        </p:nvSpPr>
        <p:spPr>
          <a:xfrm>
            <a:off x="68580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26 yrs</a:t>
            </a:r>
            <a:endParaRPr lang="en-US" sz="1100" dirty="0"/>
          </a:p>
        </p:txBody>
      </p:sp>
      <p:sp>
        <p:nvSpPr>
          <p:cNvPr id="14" name="Text 12"/>
          <p:cNvSpPr/>
          <p:nvPr/>
        </p:nvSpPr>
        <p:spPr>
          <a:xfrm>
            <a:off x="192024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15" name="Text 13"/>
          <p:cNvSpPr/>
          <p:nvPr/>
        </p:nvSpPr>
        <p:spPr>
          <a:xfrm>
            <a:off x="192024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75</a:t>
            </a:r>
            <a:endParaRPr lang="en-US" sz="1100" dirty="0"/>
          </a:p>
        </p:txBody>
      </p:sp>
      <p:sp>
        <p:nvSpPr>
          <p:cNvPr id="16" name="Shape 14"/>
          <p:cNvSpPr/>
          <p:nvPr/>
        </p:nvSpPr>
        <p:spPr>
          <a:xfrm>
            <a:off x="685800" y="3474720"/>
            <a:ext cx="2286000" cy="9144"/>
          </a:xfrm>
          <a:prstGeom prst="rect">
            <a:avLst/>
          </a:prstGeom>
          <a:solidFill>
            <a:srgbClr val="2A3D5C"/>
          </a:solidFill>
          <a:ln/>
        </p:spPr>
        <p:txBody>
          <a:bodyPr/>
          <a:lstStyle/>
          <a:p>
            <a:endParaRPr lang="en-ZA"/>
          </a:p>
        </p:txBody>
      </p:sp>
      <p:sp>
        <p:nvSpPr>
          <p:cNvPr id="17" name="Text 15"/>
          <p:cNvSpPr/>
          <p:nvPr/>
        </p:nvSpPr>
        <p:spPr>
          <a:xfrm>
            <a:off x="685800" y="3566160"/>
            <a:ext cx="2286000" cy="228600"/>
          </a:xfrm>
          <a:prstGeom prst="rect">
            <a:avLst/>
          </a:prstGeom>
          <a:noFill/>
          <a:ln/>
        </p:spPr>
        <p:txBody>
          <a:bodyPr wrap="square" rtlCol="0" anchor="ctr"/>
          <a:lstStyle/>
          <a:p>
            <a:r>
              <a:rPr lang="en-US" sz="700" dirty="0">
                <a:solidFill>
                  <a:srgbClr val="FFD166"/>
                </a:solidFill>
                <a:latin typeface="Arial" pitchFamily="34" charset="0"/>
                <a:ea typeface="Arial" pitchFamily="34" charset="-122"/>
                <a:cs typeface="Arial" pitchFamily="34" charset="-120"/>
              </a:rPr>
              <a:t>● Tenure concern</a:t>
            </a:r>
            <a:endParaRPr lang="en-US" sz="700" dirty="0"/>
          </a:p>
        </p:txBody>
      </p:sp>
      <p:sp>
        <p:nvSpPr>
          <p:cNvPr id="18" name="Shape 16"/>
          <p:cNvSpPr/>
          <p:nvPr/>
        </p:nvSpPr>
        <p:spPr>
          <a:xfrm>
            <a:off x="3383280" y="2194560"/>
            <a:ext cx="2743200" cy="2194560"/>
          </a:xfrm>
          <a:prstGeom prst="roundRect">
            <a:avLst>
              <a:gd name="adj" fmla="val 2500"/>
            </a:avLst>
          </a:prstGeom>
          <a:solidFill>
            <a:srgbClr val="0D1525">
              <a:alpha val="80000"/>
            </a:srgbClr>
          </a:solidFill>
          <a:ln w="12700">
            <a:solidFill>
              <a:srgbClr val="0A1525"/>
            </a:solidFill>
            <a:prstDash val="solid"/>
          </a:ln>
        </p:spPr>
        <p:txBody>
          <a:bodyPr/>
          <a:lstStyle/>
          <a:p>
            <a:endParaRPr lang="en-ZA"/>
          </a:p>
        </p:txBody>
      </p:sp>
      <p:sp>
        <p:nvSpPr>
          <p:cNvPr id="19" name="Shape 17"/>
          <p:cNvSpPr/>
          <p:nvPr/>
        </p:nvSpPr>
        <p:spPr>
          <a:xfrm>
            <a:off x="5349240" y="2331720"/>
            <a:ext cx="640080" cy="228600"/>
          </a:xfrm>
          <a:prstGeom prst="roundRect">
            <a:avLst>
              <a:gd name="adj" fmla="val 12000"/>
            </a:avLst>
          </a:prstGeom>
          <a:solidFill>
            <a:srgbClr val="0A7BFF">
              <a:alpha val="20000"/>
            </a:srgbClr>
          </a:solidFill>
          <a:ln w="6350">
            <a:solidFill>
              <a:srgbClr val="0A7BFF"/>
            </a:solidFill>
            <a:prstDash val="solid"/>
          </a:ln>
        </p:spPr>
        <p:txBody>
          <a:bodyPr/>
          <a:lstStyle/>
          <a:p>
            <a:endParaRPr lang="en-ZA"/>
          </a:p>
        </p:txBody>
      </p:sp>
      <p:sp>
        <p:nvSpPr>
          <p:cNvPr id="20" name="Text 18"/>
          <p:cNvSpPr/>
          <p:nvPr/>
        </p:nvSpPr>
        <p:spPr>
          <a:xfrm>
            <a:off x="5394960" y="2331720"/>
            <a:ext cx="548640" cy="228600"/>
          </a:xfrm>
          <a:prstGeom prst="rect">
            <a:avLst/>
          </a:prstGeom>
          <a:noFill/>
          <a:ln/>
        </p:spPr>
        <p:txBody>
          <a:bodyPr wrap="square" rtlCol="0" anchor="ctr"/>
          <a:lstStyle/>
          <a:p>
            <a:pPr algn="ctr"/>
            <a:r>
              <a:rPr lang="en-US" sz="700" b="1" dirty="0">
                <a:solidFill>
                  <a:srgbClr val="0A7BFF"/>
                </a:solidFill>
                <a:latin typeface="Arial" pitchFamily="34" charset="0"/>
                <a:ea typeface="Arial" pitchFamily="34" charset="-122"/>
                <a:cs typeface="Arial" pitchFamily="34" charset="-120"/>
              </a:rPr>
              <a:t>EXEC</a:t>
            </a:r>
            <a:endParaRPr lang="en-US" sz="700" dirty="0"/>
          </a:p>
        </p:txBody>
      </p:sp>
      <p:sp>
        <p:nvSpPr>
          <p:cNvPr id="21" name="Text 19"/>
          <p:cNvSpPr/>
          <p:nvPr/>
        </p:nvSpPr>
        <p:spPr>
          <a:xfrm>
            <a:off x="3611880" y="237744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Tim Cook</a:t>
            </a:r>
            <a:endParaRPr lang="en-US" sz="1100" dirty="0"/>
          </a:p>
        </p:txBody>
      </p:sp>
      <p:sp>
        <p:nvSpPr>
          <p:cNvPr id="22" name="Text 20"/>
          <p:cNvSpPr/>
          <p:nvPr/>
        </p:nvSpPr>
        <p:spPr>
          <a:xfrm>
            <a:off x="3611880" y="265176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CEO</a:t>
            </a:r>
            <a:endParaRPr lang="en-US" sz="800" dirty="0"/>
          </a:p>
        </p:txBody>
      </p:sp>
      <p:sp>
        <p:nvSpPr>
          <p:cNvPr id="23" name="Text 21"/>
          <p:cNvSpPr/>
          <p:nvPr/>
        </p:nvSpPr>
        <p:spPr>
          <a:xfrm>
            <a:off x="361188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24" name="Text 22"/>
          <p:cNvSpPr/>
          <p:nvPr/>
        </p:nvSpPr>
        <p:spPr>
          <a:xfrm>
            <a:off x="361188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14 yrs</a:t>
            </a:r>
            <a:endParaRPr lang="en-US" sz="1100" dirty="0"/>
          </a:p>
        </p:txBody>
      </p:sp>
      <p:sp>
        <p:nvSpPr>
          <p:cNvPr id="25" name="Text 23"/>
          <p:cNvSpPr/>
          <p:nvPr/>
        </p:nvSpPr>
        <p:spPr>
          <a:xfrm>
            <a:off x="484632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26" name="Text 24"/>
          <p:cNvSpPr/>
          <p:nvPr/>
        </p:nvSpPr>
        <p:spPr>
          <a:xfrm>
            <a:off x="484632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65</a:t>
            </a:r>
            <a:endParaRPr lang="en-US" sz="1100" dirty="0"/>
          </a:p>
        </p:txBody>
      </p:sp>
      <p:sp>
        <p:nvSpPr>
          <p:cNvPr id="27" name="Shape 25"/>
          <p:cNvSpPr/>
          <p:nvPr/>
        </p:nvSpPr>
        <p:spPr>
          <a:xfrm>
            <a:off x="3611880" y="3474720"/>
            <a:ext cx="2286000" cy="9144"/>
          </a:xfrm>
          <a:prstGeom prst="rect">
            <a:avLst/>
          </a:prstGeom>
          <a:solidFill>
            <a:srgbClr val="2A3D5C"/>
          </a:solidFill>
          <a:ln/>
        </p:spPr>
        <p:txBody>
          <a:bodyPr/>
          <a:lstStyle/>
          <a:p>
            <a:endParaRPr lang="en-ZA"/>
          </a:p>
        </p:txBody>
      </p:sp>
      <p:sp>
        <p:nvSpPr>
          <p:cNvPr id="28" name="Text 26"/>
          <p:cNvSpPr/>
          <p:nvPr/>
        </p:nvSpPr>
        <p:spPr>
          <a:xfrm>
            <a:off x="3611880" y="3566160"/>
            <a:ext cx="2286000" cy="228600"/>
          </a:xfrm>
          <a:prstGeom prst="rect">
            <a:avLst/>
          </a:prstGeom>
          <a:noFill/>
          <a:ln/>
        </p:spPr>
        <p:txBody>
          <a:bodyPr wrap="square" rtlCol="0" anchor="ctr"/>
          <a:lstStyle/>
          <a:p>
            <a:r>
              <a:rPr lang="en-US" sz="700" dirty="0">
                <a:solidFill>
                  <a:srgbClr val="0A7BFF"/>
                </a:solidFill>
                <a:latin typeface="Arial" pitchFamily="34" charset="0"/>
                <a:ea typeface="Arial" pitchFamily="34" charset="-122"/>
                <a:cs typeface="Arial" pitchFamily="34" charset="-120"/>
              </a:rPr>
              <a:t>● Within guidelines</a:t>
            </a:r>
            <a:endParaRPr lang="en-US" sz="700" dirty="0"/>
          </a:p>
        </p:txBody>
      </p:sp>
      <p:sp>
        <p:nvSpPr>
          <p:cNvPr id="29" name="Shape 27"/>
          <p:cNvSpPr/>
          <p:nvPr/>
        </p:nvSpPr>
        <p:spPr>
          <a:xfrm>
            <a:off x="6309360" y="2194560"/>
            <a:ext cx="2743200" cy="2194560"/>
          </a:xfrm>
          <a:prstGeom prst="roundRect">
            <a:avLst>
              <a:gd name="adj" fmla="val 2500"/>
            </a:avLst>
          </a:prstGeom>
          <a:solidFill>
            <a:srgbClr val="0D1525">
              <a:alpha val="80000"/>
            </a:srgbClr>
          </a:solidFill>
          <a:ln w="12700">
            <a:solidFill>
              <a:srgbClr val="3A3000"/>
            </a:solidFill>
            <a:prstDash val="solid"/>
          </a:ln>
        </p:spPr>
        <p:txBody>
          <a:bodyPr/>
          <a:lstStyle/>
          <a:p>
            <a:endParaRPr lang="en-ZA"/>
          </a:p>
        </p:txBody>
      </p:sp>
      <p:sp>
        <p:nvSpPr>
          <p:cNvPr id="30" name="Shape 28"/>
          <p:cNvSpPr/>
          <p:nvPr/>
        </p:nvSpPr>
        <p:spPr>
          <a:xfrm>
            <a:off x="8275320" y="2331720"/>
            <a:ext cx="640080" cy="228600"/>
          </a:xfrm>
          <a:prstGeom prst="roundRect">
            <a:avLst>
              <a:gd name="adj" fmla="val 12000"/>
            </a:avLst>
          </a:prstGeom>
          <a:solidFill>
            <a:srgbClr val="FFD166">
              <a:alpha val="20000"/>
            </a:srgbClr>
          </a:solidFill>
          <a:ln w="6350">
            <a:solidFill>
              <a:srgbClr val="FFD166"/>
            </a:solidFill>
            <a:prstDash val="solid"/>
          </a:ln>
        </p:spPr>
        <p:txBody>
          <a:bodyPr/>
          <a:lstStyle/>
          <a:p>
            <a:endParaRPr lang="en-ZA"/>
          </a:p>
        </p:txBody>
      </p:sp>
      <p:sp>
        <p:nvSpPr>
          <p:cNvPr id="31" name="Text 29"/>
          <p:cNvSpPr/>
          <p:nvPr/>
        </p:nvSpPr>
        <p:spPr>
          <a:xfrm>
            <a:off x="8321040" y="2331720"/>
            <a:ext cx="548640" cy="228600"/>
          </a:xfrm>
          <a:prstGeom prst="rect">
            <a:avLst/>
          </a:prstGeom>
          <a:noFill/>
          <a:ln/>
        </p:spPr>
        <p:txBody>
          <a:bodyPr wrap="square" rtlCol="0" anchor="ctr"/>
          <a:lstStyle/>
          <a:p>
            <a:pPr algn="ctr"/>
            <a:r>
              <a:rPr lang="en-US" sz="700" b="1" dirty="0">
                <a:solidFill>
                  <a:srgbClr val="FFD166"/>
                </a:solidFill>
                <a:latin typeface="Arial" pitchFamily="34" charset="0"/>
                <a:ea typeface="Arial" pitchFamily="34" charset="-122"/>
                <a:cs typeface="Arial" pitchFamily="34" charset="-120"/>
              </a:rPr>
              <a:t>WATCH</a:t>
            </a:r>
            <a:endParaRPr lang="en-US" sz="700" dirty="0"/>
          </a:p>
        </p:txBody>
      </p:sp>
      <p:sp>
        <p:nvSpPr>
          <p:cNvPr id="32" name="Text 30"/>
          <p:cNvSpPr/>
          <p:nvPr/>
        </p:nvSpPr>
        <p:spPr>
          <a:xfrm>
            <a:off x="6537960" y="237744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Ron Sugar</a:t>
            </a:r>
            <a:endParaRPr lang="en-US" sz="1100" dirty="0"/>
          </a:p>
        </p:txBody>
      </p:sp>
      <p:sp>
        <p:nvSpPr>
          <p:cNvPr id="33" name="Text 31"/>
          <p:cNvSpPr/>
          <p:nvPr/>
        </p:nvSpPr>
        <p:spPr>
          <a:xfrm>
            <a:off x="6537960" y="265176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Audit Chair</a:t>
            </a:r>
            <a:endParaRPr lang="en-US" sz="800" dirty="0"/>
          </a:p>
        </p:txBody>
      </p:sp>
      <p:sp>
        <p:nvSpPr>
          <p:cNvPr id="34" name="Text 32"/>
          <p:cNvSpPr/>
          <p:nvPr/>
        </p:nvSpPr>
        <p:spPr>
          <a:xfrm>
            <a:off x="653796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35" name="Text 33"/>
          <p:cNvSpPr/>
          <p:nvPr/>
        </p:nvSpPr>
        <p:spPr>
          <a:xfrm>
            <a:off x="653796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15 yrs</a:t>
            </a:r>
            <a:endParaRPr lang="en-US" sz="1100" dirty="0"/>
          </a:p>
        </p:txBody>
      </p:sp>
      <p:sp>
        <p:nvSpPr>
          <p:cNvPr id="36" name="Text 34"/>
          <p:cNvSpPr/>
          <p:nvPr/>
        </p:nvSpPr>
        <p:spPr>
          <a:xfrm>
            <a:off x="777240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37" name="Text 35"/>
          <p:cNvSpPr/>
          <p:nvPr/>
        </p:nvSpPr>
        <p:spPr>
          <a:xfrm>
            <a:off x="777240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77</a:t>
            </a:r>
            <a:endParaRPr lang="en-US" sz="1100" dirty="0"/>
          </a:p>
        </p:txBody>
      </p:sp>
      <p:sp>
        <p:nvSpPr>
          <p:cNvPr id="38" name="Shape 36"/>
          <p:cNvSpPr/>
          <p:nvPr/>
        </p:nvSpPr>
        <p:spPr>
          <a:xfrm>
            <a:off x="6537960" y="3474720"/>
            <a:ext cx="2286000" cy="9144"/>
          </a:xfrm>
          <a:prstGeom prst="rect">
            <a:avLst/>
          </a:prstGeom>
          <a:solidFill>
            <a:srgbClr val="2A3D5C"/>
          </a:solidFill>
          <a:ln/>
        </p:spPr>
        <p:txBody>
          <a:bodyPr/>
          <a:lstStyle/>
          <a:p>
            <a:endParaRPr lang="en-ZA"/>
          </a:p>
        </p:txBody>
      </p:sp>
      <p:sp>
        <p:nvSpPr>
          <p:cNvPr id="39" name="Text 37"/>
          <p:cNvSpPr/>
          <p:nvPr/>
        </p:nvSpPr>
        <p:spPr>
          <a:xfrm>
            <a:off x="6537960" y="3566160"/>
            <a:ext cx="2286000" cy="228600"/>
          </a:xfrm>
          <a:prstGeom prst="rect">
            <a:avLst/>
          </a:prstGeom>
          <a:noFill/>
          <a:ln/>
        </p:spPr>
        <p:txBody>
          <a:bodyPr wrap="square" rtlCol="0" anchor="ctr"/>
          <a:lstStyle/>
          <a:p>
            <a:r>
              <a:rPr lang="en-US" sz="700" dirty="0">
                <a:solidFill>
                  <a:srgbClr val="FFD166"/>
                </a:solidFill>
                <a:latin typeface="Arial" pitchFamily="34" charset="0"/>
                <a:ea typeface="Arial" pitchFamily="34" charset="-122"/>
                <a:cs typeface="Arial" pitchFamily="34" charset="-120"/>
              </a:rPr>
              <a:t>● Tenure concern</a:t>
            </a:r>
            <a:endParaRPr lang="en-US" sz="700" dirty="0"/>
          </a:p>
        </p:txBody>
      </p:sp>
      <p:sp>
        <p:nvSpPr>
          <p:cNvPr id="40" name="Shape 38"/>
          <p:cNvSpPr/>
          <p:nvPr/>
        </p:nvSpPr>
        <p:spPr>
          <a:xfrm>
            <a:off x="9235440" y="2194560"/>
            <a:ext cx="2743200" cy="2194560"/>
          </a:xfrm>
          <a:prstGeom prst="roundRect">
            <a:avLst>
              <a:gd name="adj" fmla="val 2500"/>
            </a:avLst>
          </a:prstGeom>
          <a:solidFill>
            <a:srgbClr val="0D1525">
              <a:alpha val="80000"/>
            </a:srgbClr>
          </a:solidFill>
          <a:ln w="12700">
            <a:solidFill>
              <a:srgbClr val="003A20"/>
            </a:solidFill>
            <a:prstDash val="solid"/>
          </a:ln>
        </p:spPr>
        <p:txBody>
          <a:bodyPr/>
          <a:lstStyle/>
          <a:p>
            <a:endParaRPr lang="en-ZA"/>
          </a:p>
        </p:txBody>
      </p:sp>
      <p:sp>
        <p:nvSpPr>
          <p:cNvPr id="41" name="Shape 39"/>
          <p:cNvSpPr/>
          <p:nvPr/>
        </p:nvSpPr>
        <p:spPr>
          <a:xfrm>
            <a:off x="11201400" y="2331720"/>
            <a:ext cx="640080" cy="228600"/>
          </a:xfrm>
          <a:prstGeom prst="roundRect">
            <a:avLst>
              <a:gd name="adj" fmla="val 12000"/>
            </a:avLst>
          </a:prstGeom>
          <a:solidFill>
            <a:srgbClr val="00D68F">
              <a:alpha val="20000"/>
            </a:srgbClr>
          </a:solidFill>
          <a:ln w="6350">
            <a:solidFill>
              <a:srgbClr val="00D68F"/>
            </a:solidFill>
            <a:prstDash val="solid"/>
          </a:ln>
        </p:spPr>
        <p:txBody>
          <a:bodyPr/>
          <a:lstStyle/>
          <a:p>
            <a:endParaRPr lang="en-ZA"/>
          </a:p>
        </p:txBody>
      </p:sp>
      <p:sp>
        <p:nvSpPr>
          <p:cNvPr id="42" name="Text 40"/>
          <p:cNvSpPr/>
          <p:nvPr/>
        </p:nvSpPr>
        <p:spPr>
          <a:xfrm>
            <a:off x="11247120" y="2331720"/>
            <a:ext cx="548640" cy="228600"/>
          </a:xfrm>
          <a:prstGeom prst="rect">
            <a:avLst/>
          </a:prstGeom>
          <a:noFill/>
          <a:ln/>
        </p:spPr>
        <p:txBody>
          <a:bodyPr wrap="square" rtlCol="0" anchor="ctr"/>
          <a:lstStyle/>
          <a:p>
            <a:pPr algn="ctr"/>
            <a:r>
              <a:rPr lang="en-US" sz="700" b="1" dirty="0">
                <a:solidFill>
                  <a:srgbClr val="00D68F"/>
                </a:solidFill>
                <a:latin typeface="Arial" pitchFamily="34" charset="0"/>
                <a:ea typeface="Arial" pitchFamily="34" charset="-122"/>
                <a:cs typeface="Arial" pitchFamily="34" charset="-120"/>
              </a:rPr>
              <a:t>POSITIVE</a:t>
            </a:r>
            <a:endParaRPr lang="en-US" sz="700" dirty="0"/>
          </a:p>
        </p:txBody>
      </p:sp>
      <p:sp>
        <p:nvSpPr>
          <p:cNvPr id="43" name="Text 41"/>
          <p:cNvSpPr/>
          <p:nvPr/>
        </p:nvSpPr>
        <p:spPr>
          <a:xfrm>
            <a:off x="9464040" y="237744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Wanda Austin</a:t>
            </a:r>
            <a:endParaRPr lang="en-US" sz="1100" dirty="0"/>
          </a:p>
        </p:txBody>
      </p:sp>
      <p:sp>
        <p:nvSpPr>
          <p:cNvPr id="44" name="Text 42"/>
          <p:cNvSpPr/>
          <p:nvPr/>
        </p:nvSpPr>
        <p:spPr>
          <a:xfrm>
            <a:off x="9464040" y="265176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Independent NED</a:t>
            </a:r>
            <a:endParaRPr lang="en-US" sz="800" dirty="0"/>
          </a:p>
        </p:txBody>
      </p:sp>
      <p:sp>
        <p:nvSpPr>
          <p:cNvPr id="45" name="Text 43"/>
          <p:cNvSpPr/>
          <p:nvPr/>
        </p:nvSpPr>
        <p:spPr>
          <a:xfrm>
            <a:off x="946404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46" name="Text 44"/>
          <p:cNvSpPr/>
          <p:nvPr/>
        </p:nvSpPr>
        <p:spPr>
          <a:xfrm>
            <a:off x="946404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2 yrs</a:t>
            </a:r>
            <a:endParaRPr lang="en-US" sz="1100" dirty="0"/>
          </a:p>
        </p:txBody>
      </p:sp>
      <p:sp>
        <p:nvSpPr>
          <p:cNvPr id="47" name="Text 45"/>
          <p:cNvSpPr/>
          <p:nvPr/>
        </p:nvSpPr>
        <p:spPr>
          <a:xfrm>
            <a:off x="10698480" y="297180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48" name="Text 46"/>
          <p:cNvSpPr/>
          <p:nvPr/>
        </p:nvSpPr>
        <p:spPr>
          <a:xfrm>
            <a:off x="10698480" y="315468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70</a:t>
            </a:r>
            <a:endParaRPr lang="en-US" sz="1100" dirty="0"/>
          </a:p>
        </p:txBody>
      </p:sp>
      <p:sp>
        <p:nvSpPr>
          <p:cNvPr id="49" name="Shape 47"/>
          <p:cNvSpPr/>
          <p:nvPr/>
        </p:nvSpPr>
        <p:spPr>
          <a:xfrm>
            <a:off x="9464040" y="3474720"/>
            <a:ext cx="2286000" cy="9144"/>
          </a:xfrm>
          <a:prstGeom prst="rect">
            <a:avLst/>
          </a:prstGeom>
          <a:solidFill>
            <a:srgbClr val="2A3D5C"/>
          </a:solidFill>
          <a:ln/>
        </p:spPr>
        <p:txBody>
          <a:bodyPr/>
          <a:lstStyle/>
          <a:p>
            <a:endParaRPr lang="en-ZA"/>
          </a:p>
        </p:txBody>
      </p:sp>
      <p:sp>
        <p:nvSpPr>
          <p:cNvPr id="50" name="Text 48"/>
          <p:cNvSpPr/>
          <p:nvPr/>
        </p:nvSpPr>
        <p:spPr>
          <a:xfrm>
            <a:off x="9464040" y="3566160"/>
            <a:ext cx="2286000" cy="228600"/>
          </a:xfrm>
          <a:prstGeom prst="rect">
            <a:avLst/>
          </a:prstGeom>
          <a:noFill/>
          <a:ln/>
        </p:spPr>
        <p:txBody>
          <a:bodyPr wrap="square" rtlCol="0" anchor="ctr"/>
          <a:lstStyle/>
          <a:p>
            <a:r>
              <a:rPr lang="en-US" sz="700" dirty="0">
                <a:solidFill>
                  <a:srgbClr val="00D68F"/>
                </a:solidFill>
                <a:latin typeface="Arial" pitchFamily="34" charset="0"/>
                <a:ea typeface="Arial" pitchFamily="34" charset="-122"/>
                <a:cs typeface="Arial" pitchFamily="34" charset="-120"/>
              </a:rPr>
              <a:t>● Refresh evidence</a:t>
            </a:r>
            <a:endParaRPr lang="en-US" sz="700" dirty="0"/>
          </a:p>
        </p:txBody>
      </p:sp>
      <p:sp>
        <p:nvSpPr>
          <p:cNvPr id="51" name="Shape 49"/>
          <p:cNvSpPr/>
          <p:nvPr/>
        </p:nvSpPr>
        <p:spPr>
          <a:xfrm>
            <a:off x="457200" y="4572000"/>
            <a:ext cx="2743200" cy="2194560"/>
          </a:xfrm>
          <a:prstGeom prst="roundRect">
            <a:avLst>
              <a:gd name="adj" fmla="val 2500"/>
            </a:avLst>
          </a:prstGeom>
          <a:solidFill>
            <a:srgbClr val="0D1525">
              <a:alpha val="80000"/>
            </a:srgbClr>
          </a:solidFill>
          <a:ln w="12700">
            <a:solidFill>
              <a:srgbClr val="3A3000"/>
            </a:solidFill>
            <a:prstDash val="solid"/>
          </a:ln>
        </p:spPr>
        <p:txBody>
          <a:bodyPr/>
          <a:lstStyle/>
          <a:p>
            <a:endParaRPr lang="en-ZA"/>
          </a:p>
        </p:txBody>
      </p:sp>
      <p:sp>
        <p:nvSpPr>
          <p:cNvPr id="52" name="Shape 50"/>
          <p:cNvSpPr/>
          <p:nvPr/>
        </p:nvSpPr>
        <p:spPr>
          <a:xfrm>
            <a:off x="2423160" y="4709160"/>
            <a:ext cx="640080" cy="228600"/>
          </a:xfrm>
          <a:prstGeom prst="roundRect">
            <a:avLst>
              <a:gd name="adj" fmla="val 12000"/>
            </a:avLst>
          </a:prstGeom>
          <a:solidFill>
            <a:srgbClr val="FFD166">
              <a:alpha val="20000"/>
            </a:srgbClr>
          </a:solidFill>
          <a:ln w="6350">
            <a:solidFill>
              <a:srgbClr val="FFD166"/>
            </a:solidFill>
            <a:prstDash val="solid"/>
          </a:ln>
        </p:spPr>
        <p:txBody>
          <a:bodyPr/>
          <a:lstStyle/>
          <a:p>
            <a:endParaRPr lang="en-ZA"/>
          </a:p>
        </p:txBody>
      </p:sp>
      <p:sp>
        <p:nvSpPr>
          <p:cNvPr id="53" name="Text 51"/>
          <p:cNvSpPr/>
          <p:nvPr/>
        </p:nvSpPr>
        <p:spPr>
          <a:xfrm>
            <a:off x="2468880" y="4709160"/>
            <a:ext cx="548640" cy="228600"/>
          </a:xfrm>
          <a:prstGeom prst="rect">
            <a:avLst/>
          </a:prstGeom>
          <a:noFill/>
          <a:ln/>
        </p:spPr>
        <p:txBody>
          <a:bodyPr wrap="square" rtlCol="0" anchor="ctr"/>
          <a:lstStyle/>
          <a:p>
            <a:pPr algn="ctr"/>
            <a:r>
              <a:rPr lang="en-US" sz="700" b="1" dirty="0">
                <a:solidFill>
                  <a:srgbClr val="FFD166"/>
                </a:solidFill>
                <a:latin typeface="Arial" pitchFamily="34" charset="0"/>
                <a:ea typeface="Arial" pitchFamily="34" charset="-122"/>
                <a:cs typeface="Arial" pitchFamily="34" charset="-120"/>
              </a:rPr>
              <a:t>WATCH</a:t>
            </a:r>
            <a:endParaRPr lang="en-US" sz="700" dirty="0"/>
          </a:p>
        </p:txBody>
      </p:sp>
      <p:sp>
        <p:nvSpPr>
          <p:cNvPr id="54" name="Text 52"/>
          <p:cNvSpPr/>
          <p:nvPr/>
        </p:nvSpPr>
        <p:spPr>
          <a:xfrm>
            <a:off x="685800" y="475488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Al Gore</a:t>
            </a:r>
            <a:endParaRPr lang="en-US" sz="1100" dirty="0"/>
          </a:p>
        </p:txBody>
      </p:sp>
      <p:sp>
        <p:nvSpPr>
          <p:cNvPr id="55" name="Text 53"/>
          <p:cNvSpPr/>
          <p:nvPr/>
        </p:nvSpPr>
        <p:spPr>
          <a:xfrm>
            <a:off x="685800" y="502920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Director</a:t>
            </a:r>
            <a:endParaRPr lang="en-US" sz="800" dirty="0"/>
          </a:p>
        </p:txBody>
      </p:sp>
      <p:sp>
        <p:nvSpPr>
          <p:cNvPr id="56" name="Text 54"/>
          <p:cNvSpPr/>
          <p:nvPr/>
        </p:nvSpPr>
        <p:spPr>
          <a:xfrm>
            <a:off x="68580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57" name="Text 55"/>
          <p:cNvSpPr/>
          <p:nvPr/>
        </p:nvSpPr>
        <p:spPr>
          <a:xfrm>
            <a:off x="68580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11 yrs</a:t>
            </a:r>
            <a:endParaRPr lang="en-US" sz="1100" dirty="0"/>
          </a:p>
        </p:txBody>
      </p:sp>
      <p:sp>
        <p:nvSpPr>
          <p:cNvPr id="58" name="Text 56"/>
          <p:cNvSpPr/>
          <p:nvPr/>
        </p:nvSpPr>
        <p:spPr>
          <a:xfrm>
            <a:off x="192024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59" name="Text 57"/>
          <p:cNvSpPr/>
          <p:nvPr/>
        </p:nvSpPr>
        <p:spPr>
          <a:xfrm>
            <a:off x="192024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77</a:t>
            </a:r>
            <a:endParaRPr lang="en-US" sz="1100" dirty="0"/>
          </a:p>
        </p:txBody>
      </p:sp>
      <p:sp>
        <p:nvSpPr>
          <p:cNvPr id="60" name="Shape 58"/>
          <p:cNvSpPr/>
          <p:nvPr/>
        </p:nvSpPr>
        <p:spPr>
          <a:xfrm>
            <a:off x="685800" y="5852160"/>
            <a:ext cx="2286000" cy="9144"/>
          </a:xfrm>
          <a:prstGeom prst="rect">
            <a:avLst/>
          </a:prstGeom>
          <a:solidFill>
            <a:srgbClr val="2A3D5C"/>
          </a:solidFill>
          <a:ln/>
        </p:spPr>
        <p:txBody>
          <a:bodyPr/>
          <a:lstStyle/>
          <a:p>
            <a:endParaRPr lang="en-ZA"/>
          </a:p>
        </p:txBody>
      </p:sp>
      <p:sp>
        <p:nvSpPr>
          <p:cNvPr id="61" name="Text 59"/>
          <p:cNvSpPr/>
          <p:nvPr/>
        </p:nvSpPr>
        <p:spPr>
          <a:xfrm>
            <a:off x="685800" y="5943600"/>
            <a:ext cx="2286000" cy="228600"/>
          </a:xfrm>
          <a:prstGeom prst="rect">
            <a:avLst/>
          </a:prstGeom>
          <a:noFill/>
          <a:ln/>
        </p:spPr>
        <p:txBody>
          <a:bodyPr wrap="square" rtlCol="0" anchor="ctr"/>
          <a:lstStyle/>
          <a:p>
            <a:r>
              <a:rPr lang="en-US" sz="700" dirty="0">
                <a:solidFill>
                  <a:srgbClr val="FFD166"/>
                </a:solidFill>
                <a:latin typeface="Arial" pitchFamily="34" charset="0"/>
                <a:ea typeface="Arial" pitchFamily="34" charset="-122"/>
                <a:cs typeface="Arial" pitchFamily="34" charset="-120"/>
              </a:rPr>
              <a:t>● Tenure concern</a:t>
            </a:r>
            <a:endParaRPr lang="en-US" sz="700" dirty="0"/>
          </a:p>
        </p:txBody>
      </p:sp>
      <p:sp>
        <p:nvSpPr>
          <p:cNvPr id="62" name="Shape 60"/>
          <p:cNvSpPr/>
          <p:nvPr/>
        </p:nvSpPr>
        <p:spPr>
          <a:xfrm>
            <a:off x="3383280" y="4572000"/>
            <a:ext cx="2743200" cy="2194560"/>
          </a:xfrm>
          <a:prstGeom prst="roundRect">
            <a:avLst>
              <a:gd name="adj" fmla="val 2500"/>
            </a:avLst>
          </a:prstGeom>
          <a:solidFill>
            <a:srgbClr val="0D1525">
              <a:alpha val="80000"/>
            </a:srgbClr>
          </a:solidFill>
          <a:ln w="12700">
            <a:solidFill>
              <a:srgbClr val="003A20"/>
            </a:solidFill>
            <a:prstDash val="solid"/>
          </a:ln>
        </p:spPr>
        <p:txBody>
          <a:bodyPr/>
          <a:lstStyle/>
          <a:p>
            <a:endParaRPr lang="en-ZA"/>
          </a:p>
        </p:txBody>
      </p:sp>
      <p:sp>
        <p:nvSpPr>
          <p:cNvPr id="63" name="Shape 61"/>
          <p:cNvSpPr/>
          <p:nvPr/>
        </p:nvSpPr>
        <p:spPr>
          <a:xfrm>
            <a:off x="5349240" y="4709160"/>
            <a:ext cx="640080" cy="228600"/>
          </a:xfrm>
          <a:prstGeom prst="roundRect">
            <a:avLst>
              <a:gd name="adj" fmla="val 12000"/>
            </a:avLst>
          </a:prstGeom>
          <a:solidFill>
            <a:srgbClr val="00D68F">
              <a:alpha val="20000"/>
            </a:srgbClr>
          </a:solidFill>
          <a:ln w="6350">
            <a:solidFill>
              <a:srgbClr val="00D68F"/>
            </a:solidFill>
            <a:prstDash val="solid"/>
          </a:ln>
        </p:spPr>
        <p:txBody>
          <a:bodyPr/>
          <a:lstStyle/>
          <a:p>
            <a:endParaRPr lang="en-ZA"/>
          </a:p>
        </p:txBody>
      </p:sp>
      <p:sp>
        <p:nvSpPr>
          <p:cNvPr id="64" name="Text 62"/>
          <p:cNvSpPr/>
          <p:nvPr/>
        </p:nvSpPr>
        <p:spPr>
          <a:xfrm>
            <a:off x="5394960" y="4709160"/>
            <a:ext cx="548640" cy="228600"/>
          </a:xfrm>
          <a:prstGeom prst="rect">
            <a:avLst/>
          </a:prstGeom>
          <a:noFill/>
          <a:ln/>
        </p:spPr>
        <p:txBody>
          <a:bodyPr wrap="square" rtlCol="0" anchor="ctr"/>
          <a:lstStyle/>
          <a:p>
            <a:pPr algn="ctr"/>
            <a:r>
              <a:rPr lang="en-US" sz="700" b="1" dirty="0">
                <a:solidFill>
                  <a:srgbClr val="00D68F"/>
                </a:solidFill>
                <a:latin typeface="Arial" pitchFamily="34" charset="0"/>
                <a:ea typeface="Arial" pitchFamily="34" charset="-122"/>
                <a:cs typeface="Arial" pitchFamily="34" charset="-120"/>
              </a:rPr>
              <a:t>GOOD</a:t>
            </a:r>
            <a:endParaRPr lang="en-US" sz="700" dirty="0"/>
          </a:p>
        </p:txBody>
      </p:sp>
      <p:sp>
        <p:nvSpPr>
          <p:cNvPr id="65" name="Text 63"/>
          <p:cNvSpPr/>
          <p:nvPr/>
        </p:nvSpPr>
        <p:spPr>
          <a:xfrm>
            <a:off x="3611880" y="475488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Bob Iger</a:t>
            </a:r>
            <a:endParaRPr lang="en-US" sz="1100" dirty="0"/>
          </a:p>
        </p:txBody>
      </p:sp>
      <p:sp>
        <p:nvSpPr>
          <p:cNvPr id="66" name="Text 64"/>
          <p:cNvSpPr/>
          <p:nvPr/>
        </p:nvSpPr>
        <p:spPr>
          <a:xfrm>
            <a:off x="3611880" y="502920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Director</a:t>
            </a:r>
            <a:endParaRPr lang="en-US" sz="800" dirty="0"/>
          </a:p>
        </p:txBody>
      </p:sp>
      <p:sp>
        <p:nvSpPr>
          <p:cNvPr id="67" name="Text 65"/>
          <p:cNvSpPr/>
          <p:nvPr/>
        </p:nvSpPr>
        <p:spPr>
          <a:xfrm>
            <a:off x="361188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68" name="Text 66"/>
          <p:cNvSpPr/>
          <p:nvPr/>
        </p:nvSpPr>
        <p:spPr>
          <a:xfrm>
            <a:off x="361188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5 yrs</a:t>
            </a:r>
            <a:endParaRPr lang="en-US" sz="1100" dirty="0"/>
          </a:p>
        </p:txBody>
      </p:sp>
      <p:sp>
        <p:nvSpPr>
          <p:cNvPr id="69" name="Text 67"/>
          <p:cNvSpPr/>
          <p:nvPr/>
        </p:nvSpPr>
        <p:spPr>
          <a:xfrm>
            <a:off x="484632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70" name="Text 68"/>
          <p:cNvSpPr/>
          <p:nvPr/>
        </p:nvSpPr>
        <p:spPr>
          <a:xfrm>
            <a:off x="484632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74</a:t>
            </a:r>
            <a:endParaRPr lang="en-US" sz="1100" dirty="0"/>
          </a:p>
        </p:txBody>
      </p:sp>
      <p:sp>
        <p:nvSpPr>
          <p:cNvPr id="71" name="Shape 69"/>
          <p:cNvSpPr/>
          <p:nvPr/>
        </p:nvSpPr>
        <p:spPr>
          <a:xfrm>
            <a:off x="3611880" y="5852160"/>
            <a:ext cx="2286000" cy="9144"/>
          </a:xfrm>
          <a:prstGeom prst="rect">
            <a:avLst/>
          </a:prstGeom>
          <a:solidFill>
            <a:srgbClr val="2A3D5C"/>
          </a:solidFill>
          <a:ln/>
        </p:spPr>
        <p:txBody>
          <a:bodyPr/>
          <a:lstStyle/>
          <a:p>
            <a:endParaRPr lang="en-ZA"/>
          </a:p>
        </p:txBody>
      </p:sp>
      <p:sp>
        <p:nvSpPr>
          <p:cNvPr id="72" name="Text 70"/>
          <p:cNvSpPr/>
          <p:nvPr/>
        </p:nvSpPr>
        <p:spPr>
          <a:xfrm>
            <a:off x="3611880" y="5943600"/>
            <a:ext cx="2286000" cy="228600"/>
          </a:xfrm>
          <a:prstGeom prst="rect">
            <a:avLst/>
          </a:prstGeom>
          <a:noFill/>
          <a:ln/>
        </p:spPr>
        <p:txBody>
          <a:bodyPr wrap="square" rtlCol="0" anchor="ctr"/>
          <a:lstStyle/>
          <a:p>
            <a:r>
              <a:rPr lang="en-US" sz="700" dirty="0">
                <a:solidFill>
                  <a:srgbClr val="00D68F"/>
                </a:solidFill>
                <a:latin typeface="Arial" pitchFamily="34" charset="0"/>
                <a:ea typeface="Arial" pitchFamily="34" charset="-122"/>
                <a:cs typeface="Arial" pitchFamily="34" charset="-120"/>
              </a:rPr>
              <a:t>● Within guidelines</a:t>
            </a:r>
            <a:endParaRPr lang="en-US" sz="700" dirty="0"/>
          </a:p>
        </p:txBody>
      </p:sp>
      <p:sp>
        <p:nvSpPr>
          <p:cNvPr id="73" name="Shape 71"/>
          <p:cNvSpPr/>
          <p:nvPr/>
        </p:nvSpPr>
        <p:spPr>
          <a:xfrm>
            <a:off x="6309360" y="4572000"/>
            <a:ext cx="2743200" cy="2194560"/>
          </a:xfrm>
          <a:prstGeom prst="roundRect">
            <a:avLst>
              <a:gd name="adj" fmla="val 2500"/>
            </a:avLst>
          </a:prstGeom>
          <a:solidFill>
            <a:srgbClr val="0D1525">
              <a:alpha val="80000"/>
            </a:srgbClr>
          </a:solidFill>
          <a:ln w="12700">
            <a:solidFill>
              <a:srgbClr val="003A20"/>
            </a:solidFill>
            <a:prstDash val="solid"/>
          </a:ln>
        </p:spPr>
        <p:txBody>
          <a:bodyPr/>
          <a:lstStyle/>
          <a:p>
            <a:endParaRPr lang="en-ZA"/>
          </a:p>
        </p:txBody>
      </p:sp>
      <p:sp>
        <p:nvSpPr>
          <p:cNvPr id="74" name="Shape 72"/>
          <p:cNvSpPr/>
          <p:nvPr/>
        </p:nvSpPr>
        <p:spPr>
          <a:xfrm>
            <a:off x="8275320" y="4709160"/>
            <a:ext cx="640080" cy="228600"/>
          </a:xfrm>
          <a:prstGeom prst="roundRect">
            <a:avLst>
              <a:gd name="adj" fmla="val 12000"/>
            </a:avLst>
          </a:prstGeom>
          <a:solidFill>
            <a:srgbClr val="00D68F">
              <a:alpha val="20000"/>
            </a:srgbClr>
          </a:solidFill>
          <a:ln w="6350">
            <a:solidFill>
              <a:srgbClr val="00D68F"/>
            </a:solidFill>
            <a:prstDash val="solid"/>
          </a:ln>
        </p:spPr>
        <p:txBody>
          <a:bodyPr/>
          <a:lstStyle/>
          <a:p>
            <a:endParaRPr lang="en-ZA"/>
          </a:p>
        </p:txBody>
      </p:sp>
      <p:sp>
        <p:nvSpPr>
          <p:cNvPr id="75" name="Text 73"/>
          <p:cNvSpPr/>
          <p:nvPr/>
        </p:nvSpPr>
        <p:spPr>
          <a:xfrm>
            <a:off x="8321040" y="4709160"/>
            <a:ext cx="548640" cy="228600"/>
          </a:xfrm>
          <a:prstGeom prst="rect">
            <a:avLst/>
          </a:prstGeom>
          <a:noFill/>
          <a:ln/>
        </p:spPr>
        <p:txBody>
          <a:bodyPr wrap="square" rtlCol="0" anchor="ctr"/>
          <a:lstStyle/>
          <a:p>
            <a:pPr algn="ctr"/>
            <a:r>
              <a:rPr lang="en-US" sz="700" b="1" dirty="0">
                <a:solidFill>
                  <a:srgbClr val="00D68F"/>
                </a:solidFill>
                <a:latin typeface="Arial" pitchFamily="34" charset="0"/>
                <a:ea typeface="Arial" pitchFamily="34" charset="-122"/>
                <a:cs typeface="Arial" pitchFamily="34" charset="-120"/>
              </a:rPr>
              <a:t>GOOD</a:t>
            </a:r>
            <a:endParaRPr lang="en-US" sz="700" dirty="0"/>
          </a:p>
        </p:txBody>
      </p:sp>
      <p:sp>
        <p:nvSpPr>
          <p:cNvPr id="76" name="Text 74"/>
          <p:cNvSpPr/>
          <p:nvPr/>
        </p:nvSpPr>
        <p:spPr>
          <a:xfrm>
            <a:off x="6537960" y="475488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Susan Wagner</a:t>
            </a:r>
            <a:endParaRPr lang="en-US" sz="1100" dirty="0"/>
          </a:p>
        </p:txBody>
      </p:sp>
      <p:sp>
        <p:nvSpPr>
          <p:cNvPr id="77" name="Text 75"/>
          <p:cNvSpPr/>
          <p:nvPr/>
        </p:nvSpPr>
        <p:spPr>
          <a:xfrm>
            <a:off x="6537960" y="502920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Dir / Nomin. Chair</a:t>
            </a:r>
            <a:endParaRPr lang="en-US" sz="800" dirty="0"/>
          </a:p>
        </p:txBody>
      </p:sp>
      <p:sp>
        <p:nvSpPr>
          <p:cNvPr id="78" name="Text 76"/>
          <p:cNvSpPr/>
          <p:nvPr/>
        </p:nvSpPr>
        <p:spPr>
          <a:xfrm>
            <a:off x="653796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79" name="Text 77"/>
          <p:cNvSpPr/>
          <p:nvPr/>
        </p:nvSpPr>
        <p:spPr>
          <a:xfrm>
            <a:off x="653796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3 yrs</a:t>
            </a:r>
            <a:endParaRPr lang="en-US" sz="1100" dirty="0"/>
          </a:p>
        </p:txBody>
      </p:sp>
      <p:sp>
        <p:nvSpPr>
          <p:cNvPr id="80" name="Text 78"/>
          <p:cNvSpPr/>
          <p:nvPr/>
        </p:nvSpPr>
        <p:spPr>
          <a:xfrm>
            <a:off x="777240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81" name="Text 79"/>
          <p:cNvSpPr/>
          <p:nvPr/>
        </p:nvSpPr>
        <p:spPr>
          <a:xfrm>
            <a:off x="777240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63</a:t>
            </a:r>
            <a:endParaRPr lang="en-US" sz="1100" dirty="0"/>
          </a:p>
        </p:txBody>
      </p:sp>
      <p:sp>
        <p:nvSpPr>
          <p:cNvPr id="82" name="Shape 80"/>
          <p:cNvSpPr/>
          <p:nvPr/>
        </p:nvSpPr>
        <p:spPr>
          <a:xfrm>
            <a:off x="6537960" y="5852160"/>
            <a:ext cx="2286000" cy="9144"/>
          </a:xfrm>
          <a:prstGeom prst="rect">
            <a:avLst/>
          </a:prstGeom>
          <a:solidFill>
            <a:srgbClr val="2A3D5C"/>
          </a:solidFill>
          <a:ln/>
        </p:spPr>
        <p:txBody>
          <a:bodyPr/>
          <a:lstStyle/>
          <a:p>
            <a:endParaRPr lang="en-ZA"/>
          </a:p>
        </p:txBody>
      </p:sp>
      <p:sp>
        <p:nvSpPr>
          <p:cNvPr id="83" name="Text 81"/>
          <p:cNvSpPr/>
          <p:nvPr/>
        </p:nvSpPr>
        <p:spPr>
          <a:xfrm>
            <a:off x="6537960" y="5943600"/>
            <a:ext cx="2286000" cy="228600"/>
          </a:xfrm>
          <a:prstGeom prst="rect">
            <a:avLst/>
          </a:prstGeom>
          <a:noFill/>
          <a:ln/>
        </p:spPr>
        <p:txBody>
          <a:bodyPr wrap="square" rtlCol="0" anchor="ctr"/>
          <a:lstStyle/>
          <a:p>
            <a:r>
              <a:rPr lang="en-US" sz="700" dirty="0">
                <a:solidFill>
                  <a:srgbClr val="00D68F"/>
                </a:solidFill>
                <a:latin typeface="Arial" pitchFamily="34" charset="0"/>
                <a:ea typeface="Arial" pitchFamily="34" charset="-122"/>
                <a:cs typeface="Arial" pitchFamily="34" charset="-120"/>
              </a:rPr>
              <a:t>● Within guidelines</a:t>
            </a:r>
            <a:endParaRPr lang="en-US" sz="700" dirty="0"/>
          </a:p>
        </p:txBody>
      </p:sp>
      <p:sp>
        <p:nvSpPr>
          <p:cNvPr id="84" name="Shape 82"/>
          <p:cNvSpPr/>
          <p:nvPr/>
        </p:nvSpPr>
        <p:spPr>
          <a:xfrm>
            <a:off x="9235440" y="4572000"/>
            <a:ext cx="2743200" cy="2194560"/>
          </a:xfrm>
          <a:prstGeom prst="roundRect">
            <a:avLst>
              <a:gd name="adj" fmla="val 2500"/>
            </a:avLst>
          </a:prstGeom>
          <a:solidFill>
            <a:srgbClr val="0D1525">
              <a:alpha val="80000"/>
            </a:srgbClr>
          </a:solidFill>
          <a:ln w="12700">
            <a:solidFill>
              <a:srgbClr val="0A1525"/>
            </a:solidFill>
            <a:prstDash val="solid"/>
          </a:ln>
        </p:spPr>
        <p:txBody>
          <a:bodyPr/>
          <a:lstStyle/>
          <a:p>
            <a:endParaRPr lang="en-ZA"/>
          </a:p>
        </p:txBody>
      </p:sp>
      <p:sp>
        <p:nvSpPr>
          <p:cNvPr id="85" name="Shape 83"/>
          <p:cNvSpPr/>
          <p:nvPr/>
        </p:nvSpPr>
        <p:spPr>
          <a:xfrm>
            <a:off x="11201400" y="4709160"/>
            <a:ext cx="640080" cy="228600"/>
          </a:xfrm>
          <a:prstGeom prst="roundRect">
            <a:avLst>
              <a:gd name="adj" fmla="val 12000"/>
            </a:avLst>
          </a:prstGeom>
          <a:solidFill>
            <a:srgbClr val="0A7BFF">
              <a:alpha val="20000"/>
            </a:srgbClr>
          </a:solidFill>
          <a:ln w="6350">
            <a:solidFill>
              <a:srgbClr val="0A7BFF"/>
            </a:solidFill>
            <a:prstDash val="solid"/>
          </a:ln>
        </p:spPr>
        <p:txBody>
          <a:bodyPr/>
          <a:lstStyle/>
          <a:p>
            <a:endParaRPr lang="en-ZA"/>
          </a:p>
        </p:txBody>
      </p:sp>
      <p:sp>
        <p:nvSpPr>
          <p:cNvPr id="86" name="Text 84"/>
          <p:cNvSpPr/>
          <p:nvPr/>
        </p:nvSpPr>
        <p:spPr>
          <a:xfrm>
            <a:off x="11247120" y="4709160"/>
            <a:ext cx="548640" cy="228600"/>
          </a:xfrm>
          <a:prstGeom prst="rect">
            <a:avLst/>
          </a:prstGeom>
          <a:noFill/>
          <a:ln/>
        </p:spPr>
        <p:txBody>
          <a:bodyPr wrap="square" rtlCol="0" anchor="ctr"/>
          <a:lstStyle/>
          <a:p>
            <a:pPr algn="ctr"/>
            <a:r>
              <a:rPr lang="en-US" sz="700" b="1" dirty="0">
                <a:solidFill>
                  <a:srgbClr val="0A7BFF"/>
                </a:solidFill>
                <a:latin typeface="Arial" pitchFamily="34" charset="0"/>
                <a:ea typeface="Arial" pitchFamily="34" charset="-122"/>
                <a:cs typeface="Arial" pitchFamily="34" charset="-120"/>
              </a:rPr>
              <a:t>NEW</a:t>
            </a:r>
            <a:endParaRPr lang="en-US" sz="700" dirty="0"/>
          </a:p>
        </p:txBody>
      </p:sp>
      <p:sp>
        <p:nvSpPr>
          <p:cNvPr id="87" name="Text 85"/>
          <p:cNvSpPr/>
          <p:nvPr/>
        </p:nvSpPr>
        <p:spPr>
          <a:xfrm>
            <a:off x="9464040" y="4754880"/>
            <a:ext cx="1828800" cy="27432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John Ternus</a:t>
            </a:r>
            <a:endParaRPr lang="en-US" sz="1100" dirty="0"/>
          </a:p>
        </p:txBody>
      </p:sp>
      <p:sp>
        <p:nvSpPr>
          <p:cNvPr id="88" name="Text 86"/>
          <p:cNvSpPr/>
          <p:nvPr/>
        </p:nvSpPr>
        <p:spPr>
          <a:xfrm>
            <a:off x="9464040" y="5029200"/>
            <a:ext cx="2286000" cy="228600"/>
          </a:xfrm>
          <a:prstGeom prst="rect">
            <a:avLst/>
          </a:prstGeom>
          <a:noFill/>
          <a:ln/>
        </p:spPr>
        <p:txBody>
          <a:bodyPr wrap="square" rtlCol="0" anchor="ctr"/>
          <a:lstStyle/>
          <a:p>
            <a:r>
              <a:rPr lang="en-US" sz="800" dirty="0">
                <a:solidFill>
                  <a:srgbClr val="0A7BFF"/>
                </a:solidFill>
                <a:latin typeface="Arial" pitchFamily="34" charset="0"/>
                <a:ea typeface="Arial" pitchFamily="34" charset="-122"/>
                <a:cs typeface="Arial" pitchFamily="34" charset="-120"/>
              </a:rPr>
              <a:t>CEO-Designate</a:t>
            </a:r>
            <a:endParaRPr lang="en-US" sz="800" dirty="0"/>
          </a:p>
        </p:txBody>
      </p:sp>
      <p:sp>
        <p:nvSpPr>
          <p:cNvPr id="89" name="Text 87"/>
          <p:cNvSpPr/>
          <p:nvPr/>
        </p:nvSpPr>
        <p:spPr>
          <a:xfrm>
            <a:off x="946404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TENURE</a:t>
            </a:r>
            <a:endParaRPr lang="en-US" sz="600" dirty="0"/>
          </a:p>
        </p:txBody>
      </p:sp>
      <p:sp>
        <p:nvSpPr>
          <p:cNvPr id="90" name="Text 88"/>
          <p:cNvSpPr/>
          <p:nvPr/>
        </p:nvSpPr>
        <p:spPr>
          <a:xfrm>
            <a:off x="946404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New</a:t>
            </a:r>
            <a:endParaRPr lang="en-US" sz="1100" dirty="0"/>
          </a:p>
        </p:txBody>
      </p:sp>
      <p:sp>
        <p:nvSpPr>
          <p:cNvPr id="91" name="Text 89"/>
          <p:cNvSpPr/>
          <p:nvPr/>
        </p:nvSpPr>
        <p:spPr>
          <a:xfrm>
            <a:off x="10698480" y="5349240"/>
            <a:ext cx="1097280" cy="182880"/>
          </a:xfrm>
          <a:prstGeom prst="rect">
            <a:avLst/>
          </a:prstGeom>
          <a:noFill/>
          <a:ln/>
        </p:spPr>
        <p:txBody>
          <a:bodyPr wrap="square" rtlCol="0" anchor="ctr"/>
          <a:lstStyle/>
          <a:p>
            <a:r>
              <a:rPr lang="en-US" sz="600" dirty="0">
                <a:solidFill>
                  <a:srgbClr val="6B7B95"/>
                </a:solidFill>
                <a:latin typeface="Arial" pitchFamily="34" charset="0"/>
                <a:ea typeface="Arial" pitchFamily="34" charset="-122"/>
                <a:cs typeface="Arial" pitchFamily="34" charset="-120"/>
              </a:rPr>
              <a:t>AGE</a:t>
            </a:r>
            <a:endParaRPr lang="en-US" sz="600" dirty="0"/>
          </a:p>
        </p:txBody>
      </p:sp>
      <p:sp>
        <p:nvSpPr>
          <p:cNvPr id="92" name="Text 90"/>
          <p:cNvSpPr/>
          <p:nvPr/>
        </p:nvSpPr>
        <p:spPr>
          <a:xfrm>
            <a:off x="10698480" y="5532120"/>
            <a:ext cx="1097280" cy="228600"/>
          </a:xfrm>
          <a:prstGeom prst="rect">
            <a:avLst/>
          </a:prstGeom>
          <a:noFill/>
          <a:ln/>
        </p:spPr>
        <p:txBody>
          <a:bodyPr wrap="square" rtlCol="0" anchor="ctr"/>
          <a:lstStyle/>
          <a:p>
            <a:r>
              <a:rPr lang="en-US" sz="1100" b="1" dirty="0">
                <a:solidFill>
                  <a:srgbClr val="FFFFFF"/>
                </a:solidFill>
                <a:latin typeface="Arial" pitchFamily="34" charset="0"/>
                <a:ea typeface="Arial" pitchFamily="34" charset="-122"/>
                <a:cs typeface="Arial" pitchFamily="34" charset="-120"/>
              </a:rPr>
              <a:t>54</a:t>
            </a:r>
            <a:endParaRPr lang="en-US" sz="1100" dirty="0"/>
          </a:p>
        </p:txBody>
      </p:sp>
      <p:sp>
        <p:nvSpPr>
          <p:cNvPr id="93" name="Shape 91"/>
          <p:cNvSpPr/>
          <p:nvPr/>
        </p:nvSpPr>
        <p:spPr>
          <a:xfrm>
            <a:off x="9464040" y="5852160"/>
            <a:ext cx="2286000" cy="9144"/>
          </a:xfrm>
          <a:prstGeom prst="rect">
            <a:avLst/>
          </a:prstGeom>
          <a:solidFill>
            <a:srgbClr val="2A3D5C"/>
          </a:solidFill>
          <a:ln/>
        </p:spPr>
        <p:txBody>
          <a:bodyPr/>
          <a:lstStyle/>
          <a:p>
            <a:endParaRPr lang="en-ZA"/>
          </a:p>
        </p:txBody>
      </p:sp>
      <p:sp>
        <p:nvSpPr>
          <p:cNvPr id="94" name="Text 92"/>
          <p:cNvSpPr/>
          <p:nvPr/>
        </p:nvSpPr>
        <p:spPr>
          <a:xfrm>
            <a:off x="9464040" y="5943600"/>
            <a:ext cx="2286000" cy="228600"/>
          </a:xfrm>
          <a:prstGeom prst="rect">
            <a:avLst/>
          </a:prstGeom>
          <a:noFill/>
          <a:ln/>
        </p:spPr>
        <p:txBody>
          <a:bodyPr wrap="square" rtlCol="0" anchor="ctr"/>
          <a:lstStyle/>
          <a:p>
            <a:r>
              <a:rPr lang="en-US" sz="700" dirty="0">
                <a:solidFill>
                  <a:srgbClr val="0A7BFF"/>
                </a:solidFill>
                <a:latin typeface="Arial" pitchFamily="34" charset="0"/>
                <a:ea typeface="Arial" pitchFamily="34" charset="-122"/>
                <a:cs typeface="Arial" pitchFamily="34" charset="-120"/>
              </a:rPr>
              <a:t>● Incoming</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06 / 15</a:t>
            </a:r>
            <a:endParaRPr lang="en-US" sz="1000" dirty="0"/>
          </a:p>
        </p:txBody>
      </p:sp>
      <p:sp>
        <p:nvSpPr>
          <p:cNvPr id="3" name="Text 1"/>
          <p:cNvSpPr/>
          <p:nvPr/>
        </p:nvSpPr>
        <p:spPr>
          <a:xfrm>
            <a:off x="457200" y="640080"/>
            <a:ext cx="7315200" cy="457200"/>
          </a:xfrm>
          <a:prstGeom prst="rect">
            <a:avLst/>
          </a:prstGeom>
          <a:noFill/>
          <a:ln/>
        </p:spPr>
        <p:txBody>
          <a:bodyPr wrap="square" rtlCol="0" anchor="ctr"/>
          <a:lstStyle/>
          <a:p>
            <a:r>
              <a:rPr lang="en-US" sz="2400" b="1" dirty="0">
                <a:solidFill>
                  <a:srgbClr val="FFFFFF"/>
                </a:solidFill>
                <a:latin typeface="Arial Black" pitchFamily="34" charset="0"/>
                <a:ea typeface="Arial Black" pitchFamily="34" charset="-122"/>
                <a:cs typeface="Arial Black" pitchFamily="34" charset="-120"/>
              </a:rPr>
              <a:t>DIRECTOR SPOTLIGHT: ART LEVINSON</a:t>
            </a:r>
            <a:endParaRPr lang="en-US" sz="24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280160"/>
            <a:ext cx="10972800" cy="32004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Board Chair | 26 years on the board | Age 75 | Founder &amp; CEO, Calico | Former CEO, Genentech</a:t>
            </a:r>
            <a:endParaRPr lang="en-US" sz="1000" dirty="0"/>
          </a:p>
        </p:txBody>
      </p:sp>
      <p:sp>
        <p:nvSpPr>
          <p:cNvPr id="6" name="Shape 4"/>
          <p:cNvSpPr/>
          <p:nvPr/>
        </p:nvSpPr>
        <p:spPr>
          <a:xfrm>
            <a:off x="457200" y="1737360"/>
            <a:ext cx="5411785" cy="4754880"/>
          </a:xfrm>
          <a:prstGeom prst="roundRect">
            <a:avLst>
              <a:gd name="adj" fmla="val 962"/>
            </a:avLst>
          </a:prstGeom>
          <a:solidFill>
            <a:srgbClr val="0D1525">
              <a:alpha val="80000"/>
            </a:srgbClr>
          </a:solidFill>
          <a:ln w="12700">
            <a:solidFill>
              <a:srgbClr val="FFD166"/>
            </a:solidFill>
            <a:prstDash val="solid"/>
          </a:ln>
        </p:spPr>
        <p:txBody>
          <a:bodyPr/>
          <a:lstStyle/>
          <a:p>
            <a:endParaRPr lang="en-ZA"/>
          </a:p>
        </p:txBody>
      </p:sp>
      <p:sp>
        <p:nvSpPr>
          <p:cNvPr id="7" name="Text 5"/>
          <p:cNvSpPr/>
          <p:nvPr/>
        </p:nvSpPr>
        <p:spPr>
          <a:xfrm>
            <a:off x="640080" y="1920240"/>
            <a:ext cx="5046025" cy="274320"/>
          </a:xfrm>
          <a:prstGeom prst="rect">
            <a:avLst/>
          </a:prstGeom>
          <a:noFill/>
          <a:ln/>
        </p:spPr>
        <p:txBody>
          <a:bodyPr wrap="square" rtlCol="0" anchor="ctr"/>
          <a:lstStyle/>
          <a:p>
            <a:r>
              <a:rPr lang="en-US" sz="800" b="1" dirty="0">
                <a:solidFill>
                  <a:srgbClr val="FFD166"/>
                </a:solidFill>
                <a:latin typeface="Arial" pitchFamily="34" charset="0"/>
                <a:ea typeface="Arial" pitchFamily="34" charset="-122"/>
                <a:cs typeface="Arial" pitchFamily="34" charset="-120"/>
              </a:rPr>
              <a:t>INSIDENTITY RECOMMENDATION: WATCH</a:t>
            </a:r>
            <a:endParaRPr lang="en-US" sz="800" dirty="0"/>
          </a:p>
        </p:txBody>
      </p:sp>
      <p:sp>
        <p:nvSpPr>
          <p:cNvPr id="8" name="Text 6"/>
          <p:cNvSpPr/>
          <p:nvPr/>
        </p:nvSpPr>
        <p:spPr>
          <a:xfrm>
            <a:off x="640080" y="228600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Trigger 1 - Tenure far exceeds threshold</a:t>
            </a:r>
            <a:endParaRPr lang="en-US" sz="900" dirty="0"/>
          </a:p>
        </p:txBody>
      </p:sp>
      <p:sp>
        <p:nvSpPr>
          <p:cNvPr id="9" name="Text 7"/>
          <p:cNvSpPr/>
          <p:nvPr/>
        </p:nvSpPr>
        <p:spPr>
          <a:xfrm>
            <a:off x="640080" y="251460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Director since 2000, 26 years, the longest tenure on the board and 16 years beyond InsidEntity's 10-year independence threshold. As Chair, the presumption of reduced independence carries maximum weight.</a:t>
            </a:r>
            <a:endParaRPr lang="en-US" sz="800" dirty="0"/>
          </a:p>
        </p:txBody>
      </p:sp>
      <p:sp>
        <p:nvSpPr>
          <p:cNvPr id="10" name="Text 8"/>
          <p:cNvSpPr/>
          <p:nvPr/>
        </p:nvSpPr>
        <p:spPr>
          <a:xfrm>
            <a:off x="640080" y="306324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Trigger 2 - Role transition, September 2026</a:t>
            </a:r>
            <a:endParaRPr lang="en-US" sz="900" dirty="0"/>
          </a:p>
        </p:txBody>
      </p:sp>
      <p:sp>
        <p:nvSpPr>
          <p:cNvPr id="11" name="Text 9"/>
          <p:cNvSpPr/>
          <p:nvPr/>
        </p:nvSpPr>
        <p:spPr>
          <a:xfrm>
            <a:off x="640080" y="329184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Age 75; guideline waived for the 2026 meeting. On 1 September 2026 Levinson steps from non-executive chairman to lead independent director as Cook becomes executive chairman - a structure that concentrates long-tenured leadership at the top of the board.</a:t>
            </a:r>
            <a:endParaRPr lang="en-US" sz="800" dirty="0"/>
          </a:p>
        </p:txBody>
      </p:sp>
      <p:sp>
        <p:nvSpPr>
          <p:cNvPr id="12" name="Shape 10"/>
          <p:cNvSpPr/>
          <p:nvPr/>
        </p:nvSpPr>
        <p:spPr>
          <a:xfrm>
            <a:off x="6096000" y="1737360"/>
            <a:ext cx="5411785" cy="4754880"/>
          </a:xfrm>
          <a:prstGeom prst="roundRect">
            <a:avLst>
              <a:gd name="adj" fmla="val 962"/>
            </a:avLst>
          </a:prstGeom>
          <a:solidFill>
            <a:srgbClr val="0D1525">
              <a:alpha val="80000"/>
            </a:srgbClr>
          </a:solidFill>
          <a:ln w="6350">
            <a:solidFill>
              <a:srgbClr val="1E3A5F"/>
            </a:solidFill>
            <a:prstDash val="solid"/>
          </a:ln>
        </p:spPr>
        <p:txBody>
          <a:bodyPr/>
          <a:lstStyle/>
          <a:p>
            <a:endParaRPr lang="en-ZA"/>
          </a:p>
        </p:txBody>
      </p:sp>
      <p:sp>
        <p:nvSpPr>
          <p:cNvPr id="13" name="Text 11"/>
          <p:cNvSpPr/>
          <p:nvPr/>
        </p:nvSpPr>
        <p:spPr>
          <a:xfrm>
            <a:off x="6502847" y="1920240"/>
            <a:ext cx="5046025"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KEY CONTRIBUTIONS</a:t>
            </a:r>
            <a:endParaRPr lang="en-US" sz="1000" dirty="0"/>
          </a:p>
        </p:txBody>
      </p:sp>
      <p:sp>
        <p:nvSpPr>
          <p:cNvPr id="14" name="Text 12"/>
          <p:cNvSpPr/>
          <p:nvPr/>
        </p:nvSpPr>
        <p:spPr>
          <a:xfrm>
            <a:off x="6502847" y="228600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Scientific &amp; innovation depth</a:t>
            </a:r>
            <a:endParaRPr lang="en-US" sz="900" dirty="0"/>
          </a:p>
        </p:txBody>
      </p:sp>
      <p:sp>
        <p:nvSpPr>
          <p:cNvPr id="15" name="Text 13"/>
          <p:cNvSpPr/>
          <p:nvPr/>
        </p:nvSpPr>
        <p:spPr>
          <a:xfrm>
            <a:off x="6502847" y="251460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Former Genentech CEO - R&amp;D oversight credibility rare on large-cap tech boards.</a:t>
            </a:r>
            <a:endParaRPr lang="en-US" sz="800" dirty="0"/>
          </a:p>
        </p:txBody>
      </p:sp>
      <p:sp>
        <p:nvSpPr>
          <p:cNvPr id="16" name="Text 14"/>
          <p:cNvSpPr/>
          <p:nvPr/>
        </p:nvSpPr>
        <p:spPr>
          <a:xfrm>
            <a:off x="6502847" y="306324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Institutional continuity</a:t>
            </a:r>
            <a:endParaRPr lang="en-US" sz="900" dirty="0"/>
          </a:p>
        </p:txBody>
      </p:sp>
      <p:sp>
        <p:nvSpPr>
          <p:cNvPr id="17" name="Text 15"/>
          <p:cNvSpPr/>
          <p:nvPr/>
        </p:nvSpPr>
        <p:spPr>
          <a:xfrm>
            <a:off x="6502847" y="329184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Chaired the board through the Jobs-to-Cook transition; now anchors the Cook-to-Ternus handover.</a:t>
            </a:r>
            <a:endParaRPr lang="en-US" sz="800" dirty="0"/>
          </a:p>
        </p:txBody>
      </p:sp>
      <p:sp>
        <p:nvSpPr>
          <p:cNvPr id="18" name="Text 16"/>
          <p:cNvSpPr/>
          <p:nvPr/>
        </p:nvSpPr>
        <p:spPr>
          <a:xfrm>
            <a:off x="6502847" y="6126480"/>
            <a:ext cx="5046025" cy="274320"/>
          </a:xfrm>
          <a:prstGeom prst="rect">
            <a:avLst/>
          </a:prstGeom>
          <a:noFill/>
          <a:ln/>
        </p:spPr>
        <p:txBody>
          <a:bodyPr wrap="square" rtlCol="0" anchor="ctr"/>
          <a:lstStyle/>
          <a:p>
            <a:r>
              <a:rPr lang="en-US" sz="900" b="1" dirty="0">
                <a:solidFill>
                  <a:srgbClr val="00D68F"/>
                </a:solidFill>
                <a:latin typeface="Arial" pitchFamily="34" charset="0"/>
                <a:ea typeface="Arial" pitchFamily="34" charset="-122"/>
                <a:cs typeface="Arial" pitchFamily="34" charset="-120"/>
              </a:rPr>
              <a:t>Board value: HIGH - but his succession is the board's next unanswered question.</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07 / 15</a:t>
            </a:r>
            <a:endParaRPr lang="en-US" sz="1000" dirty="0"/>
          </a:p>
        </p:txBody>
      </p:sp>
      <p:sp>
        <p:nvSpPr>
          <p:cNvPr id="3" name="Text 1"/>
          <p:cNvSpPr/>
          <p:nvPr/>
        </p:nvSpPr>
        <p:spPr>
          <a:xfrm>
            <a:off x="457200" y="640080"/>
            <a:ext cx="7315200" cy="457200"/>
          </a:xfrm>
          <a:prstGeom prst="rect">
            <a:avLst/>
          </a:prstGeom>
          <a:noFill/>
          <a:ln/>
        </p:spPr>
        <p:txBody>
          <a:bodyPr wrap="square" rtlCol="0" anchor="ctr"/>
          <a:lstStyle/>
          <a:p>
            <a:r>
              <a:rPr lang="en-US" sz="2400" b="1" dirty="0">
                <a:solidFill>
                  <a:srgbClr val="FFFFFF"/>
                </a:solidFill>
                <a:latin typeface="Arial Black" pitchFamily="34" charset="0"/>
                <a:ea typeface="Arial Black" pitchFamily="34" charset="-122"/>
                <a:cs typeface="Arial Black" pitchFamily="34" charset="-120"/>
              </a:rPr>
              <a:t>DIRECTOR SPOTLIGHT: RON SUGAR</a:t>
            </a:r>
            <a:endParaRPr lang="en-US" sz="24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280160"/>
            <a:ext cx="10972800" cy="32004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Audit &amp; Finance Committee Chair | 15 years on the board | Age 77 | Former Chair &amp; CEO, Northrop Grumman</a:t>
            </a:r>
            <a:endParaRPr lang="en-US" sz="1000" dirty="0"/>
          </a:p>
        </p:txBody>
      </p:sp>
      <p:sp>
        <p:nvSpPr>
          <p:cNvPr id="6" name="Shape 4"/>
          <p:cNvSpPr/>
          <p:nvPr/>
        </p:nvSpPr>
        <p:spPr>
          <a:xfrm>
            <a:off x="457200" y="1737360"/>
            <a:ext cx="5411785" cy="4754880"/>
          </a:xfrm>
          <a:prstGeom prst="roundRect">
            <a:avLst>
              <a:gd name="adj" fmla="val 962"/>
            </a:avLst>
          </a:prstGeom>
          <a:solidFill>
            <a:srgbClr val="0D1525">
              <a:alpha val="80000"/>
            </a:srgbClr>
          </a:solidFill>
          <a:ln w="12700">
            <a:solidFill>
              <a:srgbClr val="FFD166"/>
            </a:solidFill>
            <a:prstDash val="solid"/>
          </a:ln>
        </p:spPr>
        <p:txBody>
          <a:bodyPr/>
          <a:lstStyle/>
          <a:p>
            <a:endParaRPr lang="en-ZA"/>
          </a:p>
        </p:txBody>
      </p:sp>
      <p:sp>
        <p:nvSpPr>
          <p:cNvPr id="7" name="Text 5"/>
          <p:cNvSpPr/>
          <p:nvPr/>
        </p:nvSpPr>
        <p:spPr>
          <a:xfrm>
            <a:off x="640080" y="1920240"/>
            <a:ext cx="5046025" cy="274320"/>
          </a:xfrm>
          <a:prstGeom prst="rect">
            <a:avLst/>
          </a:prstGeom>
          <a:noFill/>
          <a:ln/>
        </p:spPr>
        <p:txBody>
          <a:bodyPr wrap="square" rtlCol="0" anchor="ctr"/>
          <a:lstStyle/>
          <a:p>
            <a:r>
              <a:rPr lang="en-US" sz="800" b="1" dirty="0">
                <a:solidFill>
                  <a:srgbClr val="FFD166"/>
                </a:solidFill>
                <a:latin typeface="Arial" pitchFamily="34" charset="0"/>
                <a:ea typeface="Arial" pitchFamily="34" charset="-122"/>
                <a:cs typeface="Arial" pitchFamily="34" charset="-120"/>
              </a:rPr>
              <a:t>INSIDENTITY RECOMMENDATION: WATCH</a:t>
            </a:r>
            <a:endParaRPr lang="en-US" sz="800" dirty="0"/>
          </a:p>
        </p:txBody>
      </p:sp>
      <p:sp>
        <p:nvSpPr>
          <p:cNvPr id="8" name="Text 6"/>
          <p:cNvSpPr/>
          <p:nvPr/>
        </p:nvSpPr>
        <p:spPr>
          <a:xfrm>
            <a:off x="640080" y="228600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Trigger 1 - Tenure exceeds threshold</a:t>
            </a:r>
            <a:endParaRPr lang="en-US" sz="900" dirty="0"/>
          </a:p>
        </p:txBody>
      </p:sp>
      <p:sp>
        <p:nvSpPr>
          <p:cNvPr id="9" name="Text 7"/>
          <p:cNvSpPr/>
          <p:nvPr/>
        </p:nvSpPr>
        <p:spPr>
          <a:xfrm>
            <a:off x="640080" y="251460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Director since 2010 - 15 years, five beyond the 10-year threshold. Rebuttable presumption of reduced independence applies, significant for the chair of the audit committee.</a:t>
            </a:r>
            <a:endParaRPr lang="en-US" sz="800" dirty="0"/>
          </a:p>
        </p:txBody>
      </p:sp>
      <p:sp>
        <p:nvSpPr>
          <p:cNvPr id="10" name="Text 8"/>
          <p:cNvSpPr/>
          <p:nvPr/>
        </p:nvSpPr>
        <p:spPr>
          <a:xfrm>
            <a:off x="640080" y="306324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Trigger 2 - Age guideline waived</a:t>
            </a:r>
            <a:endParaRPr lang="en-US" sz="900" dirty="0"/>
          </a:p>
        </p:txBody>
      </p:sp>
      <p:sp>
        <p:nvSpPr>
          <p:cNvPr id="11" name="Text 9"/>
          <p:cNvSpPr/>
          <p:nvPr/>
        </p:nvSpPr>
        <p:spPr>
          <a:xfrm>
            <a:off x="640080" y="329184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At 77, Sugar is the board's oldest member and serves under a waived age guideline for the 2026 meeting. Defensible on merit, but it sharpens the need for visible audit-chair succession planning.</a:t>
            </a:r>
            <a:endParaRPr lang="en-US" sz="800" dirty="0"/>
          </a:p>
        </p:txBody>
      </p:sp>
      <p:sp>
        <p:nvSpPr>
          <p:cNvPr id="12" name="Shape 10"/>
          <p:cNvSpPr/>
          <p:nvPr/>
        </p:nvSpPr>
        <p:spPr>
          <a:xfrm>
            <a:off x="6319966" y="1709928"/>
            <a:ext cx="5411785" cy="4754880"/>
          </a:xfrm>
          <a:prstGeom prst="roundRect">
            <a:avLst>
              <a:gd name="adj" fmla="val 962"/>
            </a:avLst>
          </a:prstGeom>
          <a:solidFill>
            <a:srgbClr val="0D1525">
              <a:alpha val="80000"/>
            </a:srgbClr>
          </a:solidFill>
          <a:ln w="6350">
            <a:solidFill>
              <a:srgbClr val="1E3A5F"/>
            </a:solidFill>
            <a:prstDash val="solid"/>
          </a:ln>
        </p:spPr>
        <p:txBody>
          <a:bodyPr/>
          <a:lstStyle/>
          <a:p>
            <a:endParaRPr lang="en-ZA"/>
          </a:p>
        </p:txBody>
      </p:sp>
      <p:sp>
        <p:nvSpPr>
          <p:cNvPr id="13" name="Text 11"/>
          <p:cNvSpPr/>
          <p:nvPr/>
        </p:nvSpPr>
        <p:spPr>
          <a:xfrm>
            <a:off x="6502847" y="1920240"/>
            <a:ext cx="5046025"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KEY CONTRIBUTIONS</a:t>
            </a:r>
            <a:endParaRPr lang="en-US" sz="1000" dirty="0"/>
          </a:p>
        </p:txBody>
      </p:sp>
      <p:sp>
        <p:nvSpPr>
          <p:cNvPr id="14" name="Text 12"/>
          <p:cNvSpPr/>
          <p:nvPr/>
        </p:nvSpPr>
        <p:spPr>
          <a:xfrm>
            <a:off x="6502847" y="228600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Audit leadership</a:t>
            </a:r>
            <a:endParaRPr lang="en-US" sz="900" dirty="0"/>
          </a:p>
        </p:txBody>
      </p:sp>
      <p:sp>
        <p:nvSpPr>
          <p:cNvPr id="15" name="Text 13"/>
          <p:cNvSpPr/>
          <p:nvPr/>
        </p:nvSpPr>
        <p:spPr>
          <a:xfrm>
            <a:off x="6502847" y="251460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Brings financial rigour and disciplined oversight to reporting at extreme scale.</a:t>
            </a:r>
            <a:endParaRPr lang="en-US" sz="800" dirty="0"/>
          </a:p>
        </p:txBody>
      </p:sp>
      <p:sp>
        <p:nvSpPr>
          <p:cNvPr id="16" name="Text 14"/>
          <p:cNvSpPr/>
          <p:nvPr/>
        </p:nvSpPr>
        <p:spPr>
          <a:xfrm>
            <a:off x="6502847" y="306324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Operations at scale</a:t>
            </a:r>
            <a:endParaRPr lang="en-US" sz="900" dirty="0"/>
          </a:p>
        </p:txBody>
      </p:sp>
      <p:sp>
        <p:nvSpPr>
          <p:cNvPr id="17" name="Text 15"/>
          <p:cNvSpPr/>
          <p:nvPr/>
        </p:nvSpPr>
        <p:spPr>
          <a:xfrm>
            <a:off x="6502847" y="329184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Northrop Grumman pedigree - supply chain, capital allocation, and security-sensitive operations expertise directly relevant to Apple's China exposure.</a:t>
            </a:r>
            <a:endParaRPr lang="en-US" sz="800" dirty="0"/>
          </a:p>
        </p:txBody>
      </p:sp>
      <p:sp>
        <p:nvSpPr>
          <p:cNvPr id="18" name="Text 16"/>
          <p:cNvSpPr/>
          <p:nvPr/>
        </p:nvSpPr>
        <p:spPr>
          <a:xfrm>
            <a:off x="6502847" y="6126480"/>
            <a:ext cx="5046025" cy="274320"/>
          </a:xfrm>
          <a:prstGeom prst="rect">
            <a:avLst/>
          </a:prstGeom>
          <a:noFill/>
          <a:ln/>
        </p:spPr>
        <p:txBody>
          <a:bodyPr wrap="square" rtlCol="0" anchor="ctr"/>
          <a:lstStyle/>
          <a:p>
            <a:r>
              <a:rPr lang="en-US" sz="900" b="1" dirty="0">
                <a:solidFill>
                  <a:srgbClr val="00D68F"/>
                </a:solidFill>
                <a:latin typeface="Arial" pitchFamily="34" charset="0"/>
                <a:ea typeface="Arial" pitchFamily="34" charset="-122"/>
                <a:cs typeface="Arial" pitchFamily="34" charset="-120"/>
              </a:rPr>
              <a:t>Board value: HIGH - refresh signalling now matters more than performance.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08 / 15</a:t>
            </a:r>
            <a:endParaRPr lang="en-US" sz="1000" dirty="0"/>
          </a:p>
        </p:txBody>
      </p:sp>
      <p:sp>
        <p:nvSpPr>
          <p:cNvPr id="3" name="Text 1"/>
          <p:cNvSpPr/>
          <p:nvPr/>
        </p:nvSpPr>
        <p:spPr>
          <a:xfrm>
            <a:off x="457200" y="640080"/>
            <a:ext cx="7315200" cy="457200"/>
          </a:xfrm>
          <a:prstGeom prst="rect">
            <a:avLst/>
          </a:prstGeom>
          <a:noFill/>
          <a:ln/>
        </p:spPr>
        <p:txBody>
          <a:bodyPr wrap="square" rtlCol="0" anchor="ctr"/>
          <a:lstStyle/>
          <a:p>
            <a:r>
              <a:rPr lang="en-US" sz="2400" b="1" dirty="0">
                <a:solidFill>
                  <a:srgbClr val="FFFFFF"/>
                </a:solidFill>
                <a:latin typeface="Arial Black" pitchFamily="34" charset="0"/>
                <a:ea typeface="Arial Black" pitchFamily="34" charset="-122"/>
                <a:cs typeface="Arial Black" pitchFamily="34" charset="-120"/>
              </a:rPr>
              <a:t>DIRECTOR SPOTLIGHT: WANDA AUSTIN</a:t>
            </a:r>
            <a:endParaRPr lang="en-US" sz="24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280160"/>
            <a:ext cx="10972800" cy="32004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Independent NED | 2 years on the board | Former President &amp; CEO, The Aerospace Corporation</a:t>
            </a:r>
            <a:endParaRPr lang="en-US" sz="1000" dirty="0"/>
          </a:p>
        </p:txBody>
      </p:sp>
      <p:sp>
        <p:nvSpPr>
          <p:cNvPr id="6" name="Shape 4"/>
          <p:cNvSpPr/>
          <p:nvPr/>
        </p:nvSpPr>
        <p:spPr>
          <a:xfrm>
            <a:off x="457200" y="1737360"/>
            <a:ext cx="5411785" cy="4754880"/>
          </a:xfrm>
          <a:prstGeom prst="roundRect">
            <a:avLst>
              <a:gd name="adj" fmla="val 962"/>
            </a:avLst>
          </a:prstGeom>
          <a:solidFill>
            <a:srgbClr val="0D1525">
              <a:alpha val="80000"/>
            </a:srgbClr>
          </a:solidFill>
          <a:ln w="12700">
            <a:solidFill>
              <a:srgbClr val="FFD166"/>
            </a:solidFill>
            <a:prstDash val="solid"/>
          </a:ln>
        </p:spPr>
        <p:txBody>
          <a:bodyPr/>
          <a:lstStyle/>
          <a:p>
            <a:endParaRPr lang="en-ZA"/>
          </a:p>
        </p:txBody>
      </p:sp>
      <p:sp>
        <p:nvSpPr>
          <p:cNvPr id="7" name="Text 5"/>
          <p:cNvSpPr/>
          <p:nvPr/>
        </p:nvSpPr>
        <p:spPr>
          <a:xfrm>
            <a:off x="640080" y="1920240"/>
            <a:ext cx="5046025" cy="274320"/>
          </a:xfrm>
          <a:prstGeom prst="rect">
            <a:avLst/>
          </a:prstGeom>
          <a:noFill/>
          <a:ln/>
        </p:spPr>
        <p:txBody>
          <a:bodyPr wrap="square" rtlCol="0" anchor="ctr"/>
          <a:lstStyle/>
          <a:p>
            <a:r>
              <a:rPr lang="en-US" sz="800" b="1" dirty="0">
                <a:solidFill>
                  <a:srgbClr val="00D68F"/>
                </a:solidFill>
                <a:latin typeface="Arial" pitchFamily="34" charset="0"/>
                <a:ea typeface="Arial" pitchFamily="34" charset="-122"/>
                <a:cs typeface="Arial" pitchFamily="34" charset="-120"/>
              </a:rPr>
              <a:t>INSIDENTITY RECOMMENDATION: POSITIVE</a:t>
            </a:r>
            <a:endParaRPr lang="en-US" sz="800" dirty="0"/>
          </a:p>
        </p:txBody>
      </p:sp>
      <p:sp>
        <p:nvSpPr>
          <p:cNvPr id="8" name="Text 6"/>
          <p:cNvSpPr/>
          <p:nvPr/>
        </p:nvSpPr>
        <p:spPr>
          <a:xfrm>
            <a:off x="640080" y="228600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Signal 1 - Refresh in action</a:t>
            </a:r>
            <a:endParaRPr lang="en-US" sz="900" dirty="0"/>
          </a:p>
        </p:txBody>
      </p:sp>
      <p:sp>
        <p:nvSpPr>
          <p:cNvPr id="9" name="Text 7"/>
          <p:cNvSpPr/>
          <p:nvPr/>
        </p:nvSpPr>
        <p:spPr>
          <a:xfrm>
            <a:off x="640080" y="251460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Appointed 2024, Austin is the board's newest member and the clearest evidence that Apple's refresh cycle is real rather than rhetorical. Her addition partially offsets the tenure concentration among committee chairs.</a:t>
            </a:r>
            <a:endParaRPr lang="en-US" sz="800" dirty="0"/>
          </a:p>
        </p:txBody>
      </p:sp>
      <p:sp>
        <p:nvSpPr>
          <p:cNvPr id="10" name="Text 8"/>
          <p:cNvSpPr/>
          <p:nvPr/>
        </p:nvSpPr>
        <p:spPr>
          <a:xfrm>
            <a:off x="640080" y="306324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Signal 2 - Capacity clean</a:t>
            </a:r>
            <a:endParaRPr lang="en-US" sz="900" dirty="0"/>
          </a:p>
        </p:txBody>
      </p:sp>
      <p:sp>
        <p:nvSpPr>
          <p:cNvPr id="11" name="Text 9"/>
          <p:cNvSpPr/>
          <p:nvPr/>
        </p:nvSpPr>
        <p:spPr>
          <a:xfrm>
            <a:off x="640080" y="329184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Well within tenure and age guidelines, with bandwidth to take on committee responsibility as long-tenured chairs rotate - a natural candidate in any near-term committee succession.</a:t>
            </a:r>
            <a:endParaRPr lang="en-US" sz="800" dirty="0"/>
          </a:p>
        </p:txBody>
      </p:sp>
      <p:sp>
        <p:nvSpPr>
          <p:cNvPr id="12" name="Shape 10"/>
          <p:cNvSpPr/>
          <p:nvPr/>
        </p:nvSpPr>
        <p:spPr>
          <a:xfrm>
            <a:off x="6323017" y="1709928"/>
            <a:ext cx="5411785" cy="4754880"/>
          </a:xfrm>
          <a:prstGeom prst="roundRect">
            <a:avLst>
              <a:gd name="adj" fmla="val 962"/>
            </a:avLst>
          </a:prstGeom>
          <a:solidFill>
            <a:srgbClr val="0D1525">
              <a:alpha val="80000"/>
            </a:srgbClr>
          </a:solidFill>
          <a:ln w="6350">
            <a:solidFill>
              <a:srgbClr val="1E3A5F"/>
            </a:solidFill>
            <a:prstDash val="solid"/>
          </a:ln>
        </p:spPr>
        <p:txBody>
          <a:bodyPr/>
          <a:lstStyle/>
          <a:p>
            <a:endParaRPr lang="en-ZA"/>
          </a:p>
        </p:txBody>
      </p:sp>
      <p:sp>
        <p:nvSpPr>
          <p:cNvPr id="13" name="Text 11"/>
          <p:cNvSpPr/>
          <p:nvPr/>
        </p:nvSpPr>
        <p:spPr>
          <a:xfrm>
            <a:off x="6502847" y="1920240"/>
            <a:ext cx="5046025" cy="274320"/>
          </a:xfrm>
          <a:prstGeom prst="rect">
            <a:avLst/>
          </a:prstGeom>
          <a:noFill/>
          <a:ln/>
        </p:spPr>
        <p:txBody>
          <a:bodyPr wrap="square" rtlCol="0" anchor="ctr"/>
          <a:lstStyle/>
          <a:p>
            <a:r>
              <a:rPr lang="en-US" sz="1000" b="1" dirty="0">
                <a:solidFill>
                  <a:srgbClr val="0A7BFF"/>
                </a:solidFill>
                <a:latin typeface="Arial" pitchFamily="34" charset="0"/>
                <a:ea typeface="Arial" pitchFamily="34" charset="-122"/>
                <a:cs typeface="Arial" pitchFamily="34" charset="-120"/>
              </a:rPr>
              <a:t>KEY CONTRIBUTIONS</a:t>
            </a:r>
            <a:endParaRPr lang="en-US" sz="1000" dirty="0"/>
          </a:p>
        </p:txBody>
      </p:sp>
      <p:sp>
        <p:nvSpPr>
          <p:cNvPr id="14" name="Text 12"/>
          <p:cNvSpPr/>
          <p:nvPr/>
        </p:nvSpPr>
        <p:spPr>
          <a:xfrm>
            <a:off x="6502847" y="228600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Engineering &amp; systems leadership</a:t>
            </a:r>
            <a:endParaRPr lang="en-US" sz="900" dirty="0"/>
          </a:p>
        </p:txBody>
      </p:sp>
      <p:sp>
        <p:nvSpPr>
          <p:cNvPr id="15" name="Text 13"/>
          <p:cNvSpPr/>
          <p:nvPr/>
        </p:nvSpPr>
        <p:spPr>
          <a:xfrm>
            <a:off x="6502847" y="251460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Led The Aerospace Corporation - deep engineering, national-security and complex-systems oversight experience.</a:t>
            </a:r>
            <a:endParaRPr lang="en-US" sz="800" dirty="0"/>
          </a:p>
        </p:txBody>
      </p:sp>
      <p:sp>
        <p:nvSpPr>
          <p:cNvPr id="16" name="Text 14"/>
          <p:cNvSpPr/>
          <p:nvPr/>
        </p:nvSpPr>
        <p:spPr>
          <a:xfrm>
            <a:off x="6502847" y="3063240"/>
            <a:ext cx="5046025" cy="22860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Succession-era relevance</a:t>
            </a:r>
            <a:endParaRPr lang="en-US" sz="900" dirty="0"/>
          </a:p>
        </p:txBody>
      </p:sp>
      <p:sp>
        <p:nvSpPr>
          <p:cNvPr id="17" name="Text 15"/>
          <p:cNvSpPr/>
          <p:nvPr/>
        </p:nvSpPr>
        <p:spPr>
          <a:xfrm>
            <a:off x="6502847" y="3291840"/>
            <a:ext cx="5046025" cy="502920"/>
          </a:xfrm>
          <a:prstGeom prst="rect">
            <a:avLst/>
          </a:prstGeom>
          <a:noFill/>
          <a:ln/>
        </p:spPr>
        <p:txBody>
          <a:bodyPr wrap="square" rtlCol="0" anchor="ctr"/>
          <a:lstStyle/>
          <a:p>
            <a:pPr>
              <a:lnSpc>
                <a:spcPct val="130000"/>
              </a:lnSpc>
            </a:pPr>
            <a:r>
              <a:rPr lang="en-US" sz="800" dirty="0">
                <a:solidFill>
                  <a:srgbClr val="B0BED4"/>
                </a:solidFill>
                <a:latin typeface="Arial" pitchFamily="34" charset="0"/>
                <a:ea typeface="Arial" pitchFamily="34" charset="-122"/>
                <a:cs typeface="Arial" pitchFamily="34" charset="-120"/>
              </a:rPr>
              <a:t>Hardware-engineering fluency is directly relevant to overseeing a CEO promoted from hardware engineering.</a:t>
            </a:r>
            <a:endParaRPr lang="en-US" sz="800" dirty="0"/>
          </a:p>
        </p:txBody>
      </p:sp>
      <p:sp>
        <p:nvSpPr>
          <p:cNvPr id="18" name="Text 16"/>
          <p:cNvSpPr/>
          <p:nvPr/>
        </p:nvSpPr>
        <p:spPr>
          <a:xfrm>
            <a:off x="6502847" y="6126480"/>
            <a:ext cx="5046025" cy="274320"/>
          </a:xfrm>
          <a:prstGeom prst="rect">
            <a:avLst/>
          </a:prstGeom>
          <a:noFill/>
          <a:ln/>
        </p:spPr>
        <p:txBody>
          <a:bodyPr wrap="square" rtlCol="0" anchor="ctr"/>
          <a:lstStyle/>
          <a:p>
            <a:r>
              <a:rPr lang="en-US" sz="900" b="1" dirty="0">
                <a:solidFill>
                  <a:srgbClr val="00E5FF"/>
                </a:solidFill>
                <a:latin typeface="Arial" pitchFamily="34" charset="0"/>
                <a:ea typeface="Arial" pitchFamily="34" charset="-122"/>
                <a:cs typeface="Arial" pitchFamily="34" charset="-120"/>
              </a:rPr>
              <a:t>Board value: RISING - the template for the refresh the board still owes investors.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0A0E1A"/>
        </a:solidFill>
        <a:effectLst/>
      </p:bgPr>
    </p:bg>
    <p:spTree>
      <p:nvGrpSpPr>
        <p:cNvPr id="1" name=""/>
        <p:cNvGrpSpPr/>
        <p:nvPr/>
      </p:nvGrpSpPr>
      <p:grpSpPr>
        <a:xfrm>
          <a:off x="0" y="0"/>
          <a:ext cx="0" cy="0"/>
          <a:chOff x="0" y="0"/>
          <a:chExt cx="0" cy="0"/>
        </a:xfrm>
      </p:grpSpPr>
      <p:sp>
        <p:nvSpPr>
          <p:cNvPr id="2" name="Text 0"/>
          <p:cNvSpPr/>
          <p:nvPr/>
        </p:nvSpPr>
        <p:spPr>
          <a:xfrm>
            <a:off x="457200" y="274320"/>
            <a:ext cx="914400" cy="274320"/>
          </a:xfrm>
          <a:prstGeom prst="rect">
            <a:avLst/>
          </a:prstGeom>
          <a:noFill/>
          <a:ln/>
        </p:spPr>
        <p:txBody>
          <a:bodyPr wrap="square" rtlCol="0" anchor="ctr"/>
          <a:lstStyle/>
          <a:p>
            <a:r>
              <a:rPr lang="en-US" sz="1000" dirty="0">
                <a:solidFill>
                  <a:srgbClr val="6B7B95"/>
                </a:solidFill>
                <a:latin typeface="Arial" pitchFamily="34" charset="0"/>
                <a:ea typeface="Arial" pitchFamily="34" charset="-122"/>
                <a:cs typeface="Arial" pitchFamily="34" charset="-120"/>
              </a:rPr>
              <a:t>09 / 15</a:t>
            </a:r>
            <a:endParaRPr lang="en-US" sz="1000" dirty="0"/>
          </a:p>
        </p:txBody>
      </p:sp>
      <p:sp>
        <p:nvSpPr>
          <p:cNvPr id="3" name="Text 1"/>
          <p:cNvSpPr/>
          <p:nvPr/>
        </p:nvSpPr>
        <p:spPr>
          <a:xfrm>
            <a:off x="457200" y="640080"/>
            <a:ext cx="7315200" cy="457200"/>
          </a:xfrm>
          <a:prstGeom prst="rect">
            <a:avLst/>
          </a:prstGeom>
          <a:noFill/>
          <a:ln/>
        </p:spPr>
        <p:txBody>
          <a:bodyPr wrap="square" rtlCol="0" anchor="ctr"/>
          <a:lstStyle/>
          <a:p>
            <a:r>
              <a:rPr lang="en-US" sz="2400" b="1" dirty="0">
                <a:solidFill>
                  <a:srgbClr val="FFFFFF"/>
                </a:solidFill>
                <a:latin typeface="Arial Black" pitchFamily="34" charset="0"/>
                <a:ea typeface="Arial Black" pitchFamily="34" charset="-122"/>
                <a:cs typeface="Arial Black" pitchFamily="34" charset="-120"/>
              </a:rPr>
              <a:t>INSIDENTITY COMPANY RISK RATING</a:t>
            </a:r>
            <a:endParaRPr lang="en-US" sz="2400" dirty="0"/>
          </a:p>
        </p:txBody>
      </p:sp>
      <p:sp>
        <p:nvSpPr>
          <p:cNvPr id="4" name="Shape 2"/>
          <p:cNvSpPr/>
          <p:nvPr/>
        </p:nvSpPr>
        <p:spPr>
          <a:xfrm>
            <a:off x="457200" y="1143000"/>
            <a:ext cx="1371600" cy="27432"/>
          </a:xfrm>
          <a:prstGeom prst="rect">
            <a:avLst/>
          </a:prstGeom>
          <a:solidFill>
            <a:srgbClr val="0A7BFF"/>
          </a:solidFill>
          <a:ln/>
        </p:spPr>
        <p:txBody>
          <a:bodyPr/>
          <a:lstStyle/>
          <a:p>
            <a:endParaRPr lang="en-ZA"/>
          </a:p>
        </p:txBody>
      </p:sp>
      <p:sp>
        <p:nvSpPr>
          <p:cNvPr id="5" name="Text 3"/>
          <p:cNvSpPr/>
          <p:nvPr/>
        </p:nvSpPr>
        <p:spPr>
          <a:xfrm>
            <a:off x="457200" y="1280160"/>
            <a:ext cx="7315200" cy="365760"/>
          </a:xfrm>
          <a:prstGeom prst="rect">
            <a:avLst/>
          </a:prstGeom>
          <a:noFill/>
          <a:ln/>
        </p:spPr>
        <p:txBody>
          <a:bodyPr wrap="square" rtlCol="0" anchor="ctr"/>
          <a:lstStyle/>
          <a:p>
            <a:r>
              <a:rPr lang="en-US" sz="1000" dirty="0">
                <a:solidFill>
                  <a:srgbClr val="B0BED4"/>
                </a:solidFill>
                <a:latin typeface="Arial" pitchFamily="34" charset="0"/>
                <a:ea typeface="Arial" pitchFamily="34" charset="-122"/>
                <a:cs typeface="Arial" pitchFamily="34" charset="-120"/>
              </a:rPr>
              <a:t>A strong score built on board capability and financial resilience, moderated by tenure-driven independence pressure.</a:t>
            </a:r>
            <a:endParaRPr lang="en-US" sz="1000" dirty="0"/>
          </a:p>
        </p:txBody>
      </p:sp>
      <p:sp>
        <p:nvSpPr>
          <p:cNvPr id="6" name="Shape 4"/>
          <p:cNvSpPr/>
          <p:nvPr/>
        </p:nvSpPr>
        <p:spPr>
          <a:xfrm>
            <a:off x="457200" y="1828800"/>
            <a:ext cx="4114800" cy="4754880"/>
          </a:xfrm>
          <a:prstGeom prst="roundRect">
            <a:avLst>
              <a:gd name="adj" fmla="val 1778"/>
            </a:avLst>
          </a:prstGeom>
          <a:solidFill>
            <a:srgbClr val="0D1525">
              <a:alpha val="80000"/>
            </a:srgbClr>
          </a:solidFill>
          <a:ln w="19050">
            <a:solidFill>
              <a:srgbClr val="0A7BFF"/>
            </a:solidFill>
            <a:prstDash val="solid"/>
          </a:ln>
        </p:spPr>
        <p:txBody>
          <a:bodyPr/>
          <a:lstStyle/>
          <a:p>
            <a:endParaRPr lang="en-ZA"/>
          </a:p>
        </p:txBody>
      </p:sp>
      <p:sp>
        <p:nvSpPr>
          <p:cNvPr id="7" name="Text 5"/>
          <p:cNvSpPr/>
          <p:nvPr/>
        </p:nvSpPr>
        <p:spPr>
          <a:xfrm>
            <a:off x="685800" y="2103120"/>
            <a:ext cx="3657600" cy="365760"/>
          </a:xfrm>
          <a:prstGeom prst="rect">
            <a:avLst/>
          </a:prstGeom>
          <a:noFill/>
          <a:ln/>
        </p:spPr>
        <p:txBody>
          <a:bodyPr wrap="square" rtlCol="0" anchor="ctr"/>
          <a:lstStyle/>
          <a:p>
            <a:r>
              <a:rPr lang="en-US" sz="1400" b="1" dirty="0">
                <a:solidFill>
                  <a:srgbClr val="6B7B95"/>
                </a:solidFill>
                <a:latin typeface="Arial" pitchFamily="34" charset="0"/>
                <a:ea typeface="Arial" pitchFamily="34" charset="-122"/>
                <a:cs typeface="Arial" pitchFamily="34" charset="-120"/>
              </a:rPr>
              <a:t>OVERALL CRR</a:t>
            </a:r>
            <a:endParaRPr lang="en-US" sz="1400" dirty="0"/>
          </a:p>
        </p:txBody>
      </p:sp>
      <p:sp>
        <p:nvSpPr>
          <p:cNvPr id="8" name="Text 6"/>
          <p:cNvSpPr/>
          <p:nvPr/>
        </p:nvSpPr>
        <p:spPr>
          <a:xfrm>
            <a:off x="685800" y="2560320"/>
            <a:ext cx="3657600" cy="1097280"/>
          </a:xfrm>
          <a:prstGeom prst="rect">
            <a:avLst/>
          </a:prstGeom>
          <a:noFill/>
          <a:ln/>
        </p:spPr>
        <p:txBody>
          <a:bodyPr wrap="square" rtlCol="0" anchor="ctr"/>
          <a:lstStyle/>
          <a:p>
            <a:r>
              <a:rPr lang="en-US" sz="7200" b="1" dirty="0">
                <a:solidFill>
                  <a:srgbClr val="FFFFFF"/>
                </a:solidFill>
                <a:latin typeface="Arial Black" pitchFamily="34" charset="0"/>
                <a:ea typeface="Arial Black" pitchFamily="34" charset="-122"/>
                <a:cs typeface="Arial Black" pitchFamily="34" charset="-120"/>
              </a:rPr>
              <a:t>3.14</a:t>
            </a:r>
            <a:endParaRPr lang="en-US" sz="7200" dirty="0"/>
          </a:p>
        </p:txBody>
      </p:sp>
      <p:sp>
        <p:nvSpPr>
          <p:cNvPr id="9" name="Text 7"/>
          <p:cNvSpPr/>
          <p:nvPr/>
        </p:nvSpPr>
        <p:spPr>
          <a:xfrm>
            <a:off x="685800" y="3657600"/>
            <a:ext cx="3657600" cy="457200"/>
          </a:xfrm>
          <a:prstGeom prst="rect">
            <a:avLst/>
          </a:prstGeom>
          <a:noFill/>
          <a:ln/>
        </p:spPr>
        <p:txBody>
          <a:bodyPr wrap="square" rtlCol="0" anchor="ctr"/>
          <a:lstStyle/>
          <a:p>
            <a:r>
              <a:rPr lang="en-US" sz="2400" b="1" dirty="0">
                <a:solidFill>
                  <a:srgbClr val="0A7BFF"/>
                </a:solidFill>
                <a:latin typeface="Arial" pitchFamily="34" charset="0"/>
                <a:ea typeface="Arial" pitchFamily="34" charset="-122"/>
                <a:cs typeface="Arial" pitchFamily="34" charset="-120"/>
              </a:rPr>
              <a:t>GOOD</a:t>
            </a:r>
            <a:endParaRPr lang="en-US" sz="2400" dirty="0"/>
          </a:p>
        </p:txBody>
      </p:sp>
      <p:sp>
        <p:nvSpPr>
          <p:cNvPr id="10" name="Text 8"/>
          <p:cNvSpPr/>
          <p:nvPr/>
        </p:nvSpPr>
        <p:spPr>
          <a:xfrm>
            <a:off x="685800" y="4114800"/>
            <a:ext cx="3657600" cy="365760"/>
          </a:xfrm>
          <a:prstGeom prst="rect">
            <a:avLst/>
          </a:prstGeom>
          <a:noFill/>
          <a:ln/>
        </p:spPr>
        <p:txBody>
          <a:bodyPr wrap="square" rtlCol="0" anchor="ctr"/>
          <a:lstStyle/>
          <a:p>
            <a:r>
              <a:rPr lang="en-US" sz="1600" dirty="0">
                <a:solidFill>
                  <a:srgbClr val="6B7B95"/>
                </a:solidFill>
                <a:latin typeface="Arial" pitchFamily="34" charset="0"/>
                <a:ea typeface="Arial" pitchFamily="34" charset="-122"/>
                <a:cs typeface="Arial" pitchFamily="34" charset="-120"/>
              </a:rPr>
              <a:t>/ 5.0</a:t>
            </a:r>
            <a:endParaRPr lang="en-US" sz="1600" dirty="0"/>
          </a:p>
        </p:txBody>
      </p:sp>
      <p:sp>
        <p:nvSpPr>
          <p:cNvPr id="11" name="Text 9"/>
          <p:cNvSpPr/>
          <p:nvPr/>
        </p:nvSpPr>
        <p:spPr>
          <a:xfrm>
            <a:off x="685800" y="4754880"/>
            <a:ext cx="3657600" cy="731520"/>
          </a:xfrm>
          <a:prstGeom prst="rect">
            <a:avLst/>
          </a:prstGeom>
          <a:noFill/>
          <a:ln/>
        </p:spPr>
        <p:txBody>
          <a:bodyPr wrap="square" rtlCol="0" anchor="ctr"/>
          <a:lstStyle/>
          <a:p>
            <a:pPr>
              <a:lnSpc>
                <a:spcPct val="130000"/>
              </a:lnSpc>
            </a:pPr>
            <a:r>
              <a:rPr lang="en-US" sz="800" dirty="0">
                <a:solidFill>
                  <a:srgbClr val="6B7B95"/>
                </a:solidFill>
                <a:latin typeface="Arial" pitchFamily="34" charset="0"/>
                <a:ea typeface="Arial" pitchFamily="34" charset="-122"/>
                <a:cs typeface="Arial" pitchFamily="34" charset="-120"/>
              </a:rPr>
              <a:t>Methodology: overall CRR is the weighted combination of the four pillars, with Director Independence at 40% and the other three at 20% each, consistent with the live InsidEntity platform.</a:t>
            </a:r>
            <a:endParaRPr lang="en-US" sz="800" dirty="0"/>
          </a:p>
        </p:txBody>
      </p:sp>
      <p:sp>
        <p:nvSpPr>
          <p:cNvPr id="12" name="Shape 10"/>
          <p:cNvSpPr/>
          <p:nvPr/>
        </p:nvSpPr>
        <p:spPr>
          <a:xfrm>
            <a:off x="5029200" y="1828800"/>
            <a:ext cx="6675120" cy="1188720"/>
          </a:xfrm>
          <a:prstGeom prst="roundRect">
            <a:avLst>
              <a:gd name="adj" fmla="val 3846"/>
            </a:avLst>
          </a:prstGeom>
          <a:solidFill>
            <a:srgbClr val="151E33">
              <a:alpha val="70000"/>
            </a:srgbClr>
          </a:solidFill>
          <a:ln w="6350">
            <a:solidFill>
              <a:srgbClr val="1E3A5F"/>
            </a:solidFill>
            <a:prstDash val="solid"/>
          </a:ln>
        </p:spPr>
        <p:txBody>
          <a:bodyPr/>
          <a:lstStyle/>
          <a:p>
            <a:endParaRPr lang="en-ZA"/>
          </a:p>
        </p:txBody>
      </p:sp>
      <p:sp>
        <p:nvSpPr>
          <p:cNvPr id="13" name="Text 11"/>
          <p:cNvSpPr/>
          <p:nvPr/>
        </p:nvSpPr>
        <p:spPr>
          <a:xfrm>
            <a:off x="5212080" y="1965960"/>
            <a:ext cx="365760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DIRECTOR INDEPENDENCE</a:t>
            </a:r>
            <a:endParaRPr lang="en-US" sz="900" dirty="0"/>
          </a:p>
        </p:txBody>
      </p:sp>
      <p:sp>
        <p:nvSpPr>
          <p:cNvPr id="14" name="Text 12"/>
          <p:cNvSpPr/>
          <p:nvPr/>
        </p:nvSpPr>
        <p:spPr>
          <a:xfrm>
            <a:off x="10789920" y="1965960"/>
            <a:ext cx="731520" cy="274320"/>
          </a:xfrm>
          <a:prstGeom prst="rect">
            <a:avLst/>
          </a:prstGeom>
          <a:noFill/>
          <a:ln/>
        </p:spPr>
        <p:txBody>
          <a:bodyPr wrap="square" rtlCol="0" anchor="ctr"/>
          <a:lstStyle/>
          <a:p>
            <a:pPr algn="r"/>
            <a:r>
              <a:rPr lang="en-US" sz="1400" b="1" dirty="0">
                <a:solidFill>
                  <a:srgbClr val="FFFFFF"/>
                </a:solidFill>
                <a:latin typeface="Arial" pitchFamily="34" charset="0"/>
                <a:ea typeface="Arial" pitchFamily="34" charset="-122"/>
                <a:cs typeface="Arial" pitchFamily="34" charset="-120"/>
              </a:rPr>
              <a:t>5.00</a:t>
            </a:r>
            <a:endParaRPr lang="en-US" sz="1400" dirty="0"/>
          </a:p>
        </p:txBody>
      </p:sp>
      <p:sp>
        <p:nvSpPr>
          <p:cNvPr id="15" name="Text 13"/>
          <p:cNvSpPr/>
          <p:nvPr/>
        </p:nvSpPr>
        <p:spPr>
          <a:xfrm>
            <a:off x="11247120" y="1965960"/>
            <a:ext cx="457200" cy="274320"/>
          </a:xfrm>
          <a:prstGeom prst="rect">
            <a:avLst/>
          </a:prstGeom>
          <a:noFill/>
          <a:ln/>
        </p:spPr>
        <p:txBody>
          <a:bodyPr wrap="square" rtlCol="0" anchor="ctr"/>
          <a:lstStyle/>
          <a:p>
            <a:pPr algn="r"/>
            <a:r>
              <a:rPr lang="en-US" sz="900" dirty="0">
                <a:solidFill>
                  <a:srgbClr val="6B7B95"/>
                </a:solidFill>
                <a:latin typeface="Arial" pitchFamily="34" charset="0"/>
                <a:ea typeface="Arial" pitchFamily="34" charset="-122"/>
                <a:cs typeface="Arial" pitchFamily="34" charset="-120"/>
              </a:rPr>
              <a:t>/ 5</a:t>
            </a:r>
            <a:endParaRPr lang="en-US" sz="900" dirty="0"/>
          </a:p>
        </p:txBody>
      </p:sp>
      <p:sp>
        <p:nvSpPr>
          <p:cNvPr id="16" name="Text 14"/>
          <p:cNvSpPr/>
          <p:nvPr/>
        </p:nvSpPr>
        <p:spPr>
          <a:xfrm>
            <a:off x="5212080" y="2286000"/>
            <a:ext cx="640080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4 of 8 beyond 10-yr threshold</a:t>
            </a:r>
            <a:endParaRPr lang="en-US" sz="700" dirty="0"/>
          </a:p>
        </p:txBody>
      </p:sp>
      <p:sp>
        <p:nvSpPr>
          <p:cNvPr id="17" name="Shape 15"/>
          <p:cNvSpPr/>
          <p:nvPr/>
        </p:nvSpPr>
        <p:spPr>
          <a:xfrm>
            <a:off x="5212080" y="2606040"/>
            <a:ext cx="6217920" cy="109728"/>
          </a:xfrm>
          <a:prstGeom prst="rect">
            <a:avLst/>
          </a:prstGeom>
          <a:solidFill>
            <a:srgbClr val="0A0E1A"/>
          </a:solidFill>
          <a:ln/>
        </p:spPr>
        <p:txBody>
          <a:bodyPr/>
          <a:lstStyle/>
          <a:p>
            <a:endParaRPr lang="en-ZA"/>
          </a:p>
        </p:txBody>
      </p:sp>
      <p:sp>
        <p:nvSpPr>
          <p:cNvPr id="18" name="Shape 16"/>
          <p:cNvSpPr/>
          <p:nvPr/>
        </p:nvSpPr>
        <p:spPr>
          <a:xfrm>
            <a:off x="5212080" y="2606040"/>
            <a:ext cx="6217920" cy="109728"/>
          </a:xfrm>
          <a:prstGeom prst="rect">
            <a:avLst/>
          </a:prstGeom>
          <a:solidFill>
            <a:srgbClr val="0A7BFF"/>
          </a:solidFill>
          <a:ln/>
        </p:spPr>
        <p:txBody>
          <a:bodyPr/>
          <a:lstStyle/>
          <a:p>
            <a:endParaRPr lang="en-ZA"/>
          </a:p>
        </p:txBody>
      </p:sp>
      <p:sp>
        <p:nvSpPr>
          <p:cNvPr id="19" name="Shape 17"/>
          <p:cNvSpPr/>
          <p:nvPr/>
        </p:nvSpPr>
        <p:spPr>
          <a:xfrm>
            <a:off x="5029200" y="3200400"/>
            <a:ext cx="6675120" cy="1188720"/>
          </a:xfrm>
          <a:prstGeom prst="roundRect">
            <a:avLst>
              <a:gd name="adj" fmla="val 3846"/>
            </a:avLst>
          </a:prstGeom>
          <a:solidFill>
            <a:srgbClr val="151E33">
              <a:alpha val="70000"/>
            </a:srgbClr>
          </a:solidFill>
          <a:ln w="6350">
            <a:solidFill>
              <a:srgbClr val="1E3A5F"/>
            </a:solidFill>
            <a:prstDash val="solid"/>
          </a:ln>
        </p:spPr>
        <p:txBody>
          <a:bodyPr/>
          <a:lstStyle/>
          <a:p>
            <a:endParaRPr lang="en-ZA"/>
          </a:p>
        </p:txBody>
      </p:sp>
      <p:sp>
        <p:nvSpPr>
          <p:cNvPr id="20" name="Text 18"/>
          <p:cNvSpPr/>
          <p:nvPr/>
        </p:nvSpPr>
        <p:spPr>
          <a:xfrm>
            <a:off x="5212080" y="3337560"/>
            <a:ext cx="365760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DIRECTOR CAPABILITY</a:t>
            </a:r>
            <a:endParaRPr lang="en-US" sz="900" dirty="0"/>
          </a:p>
        </p:txBody>
      </p:sp>
      <p:sp>
        <p:nvSpPr>
          <p:cNvPr id="21" name="Text 19"/>
          <p:cNvSpPr/>
          <p:nvPr/>
        </p:nvSpPr>
        <p:spPr>
          <a:xfrm>
            <a:off x="10789920" y="3337560"/>
            <a:ext cx="731520" cy="274320"/>
          </a:xfrm>
          <a:prstGeom prst="rect">
            <a:avLst/>
          </a:prstGeom>
          <a:noFill/>
          <a:ln/>
        </p:spPr>
        <p:txBody>
          <a:bodyPr wrap="square" rtlCol="0" anchor="ctr"/>
          <a:lstStyle/>
          <a:p>
            <a:pPr algn="r"/>
            <a:r>
              <a:rPr lang="en-US" sz="1400" b="1" dirty="0">
                <a:solidFill>
                  <a:srgbClr val="FFFFFF"/>
                </a:solidFill>
                <a:latin typeface="Arial" pitchFamily="34" charset="0"/>
                <a:ea typeface="Arial" pitchFamily="34" charset="-122"/>
                <a:cs typeface="Arial" pitchFamily="34" charset="-120"/>
              </a:rPr>
              <a:t>2.56</a:t>
            </a:r>
            <a:endParaRPr lang="en-US" sz="1400" dirty="0"/>
          </a:p>
        </p:txBody>
      </p:sp>
      <p:sp>
        <p:nvSpPr>
          <p:cNvPr id="22" name="Text 20"/>
          <p:cNvSpPr/>
          <p:nvPr/>
        </p:nvSpPr>
        <p:spPr>
          <a:xfrm>
            <a:off x="11247120" y="3337560"/>
            <a:ext cx="457200" cy="274320"/>
          </a:xfrm>
          <a:prstGeom prst="rect">
            <a:avLst/>
          </a:prstGeom>
          <a:noFill/>
          <a:ln/>
        </p:spPr>
        <p:txBody>
          <a:bodyPr wrap="square" rtlCol="0" anchor="ctr"/>
          <a:lstStyle/>
          <a:p>
            <a:pPr algn="r"/>
            <a:r>
              <a:rPr lang="en-US" sz="900" dirty="0">
                <a:solidFill>
                  <a:srgbClr val="6B7B95"/>
                </a:solidFill>
                <a:latin typeface="Arial" pitchFamily="34" charset="0"/>
                <a:ea typeface="Arial" pitchFamily="34" charset="-122"/>
                <a:cs typeface="Arial" pitchFamily="34" charset="-120"/>
              </a:rPr>
              <a:t>/ 5</a:t>
            </a:r>
            <a:endParaRPr lang="en-US" sz="900" dirty="0"/>
          </a:p>
        </p:txBody>
      </p:sp>
      <p:sp>
        <p:nvSpPr>
          <p:cNvPr id="23" name="Text 21"/>
          <p:cNvSpPr/>
          <p:nvPr/>
        </p:nvSpPr>
        <p:spPr>
          <a:xfrm>
            <a:off x="5212080" y="3657600"/>
            <a:ext cx="640080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Five former CEOs; deep committee pedigree</a:t>
            </a:r>
            <a:endParaRPr lang="en-US" sz="700" dirty="0"/>
          </a:p>
        </p:txBody>
      </p:sp>
      <p:sp>
        <p:nvSpPr>
          <p:cNvPr id="24" name="Shape 22"/>
          <p:cNvSpPr/>
          <p:nvPr/>
        </p:nvSpPr>
        <p:spPr>
          <a:xfrm>
            <a:off x="5212080" y="3977640"/>
            <a:ext cx="6217920" cy="109728"/>
          </a:xfrm>
          <a:prstGeom prst="rect">
            <a:avLst/>
          </a:prstGeom>
          <a:solidFill>
            <a:srgbClr val="0A0E1A"/>
          </a:solidFill>
          <a:ln/>
        </p:spPr>
        <p:txBody>
          <a:bodyPr/>
          <a:lstStyle/>
          <a:p>
            <a:endParaRPr lang="en-ZA"/>
          </a:p>
        </p:txBody>
      </p:sp>
      <p:sp>
        <p:nvSpPr>
          <p:cNvPr id="25" name="Shape 23"/>
          <p:cNvSpPr/>
          <p:nvPr/>
        </p:nvSpPr>
        <p:spPr>
          <a:xfrm>
            <a:off x="5212080" y="3977640"/>
            <a:ext cx="3183575" cy="109728"/>
          </a:xfrm>
          <a:prstGeom prst="rect">
            <a:avLst/>
          </a:prstGeom>
          <a:solidFill>
            <a:srgbClr val="00D68F"/>
          </a:solidFill>
          <a:ln/>
        </p:spPr>
        <p:txBody>
          <a:bodyPr/>
          <a:lstStyle/>
          <a:p>
            <a:endParaRPr lang="en-ZA"/>
          </a:p>
        </p:txBody>
      </p:sp>
      <p:sp>
        <p:nvSpPr>
          <p:cNvPr id="26" name="Shape 24"/>
          <p:cNvSpPr/>
          <p:nvPr/>
        </p:nvSpPr>
        <p:spPr>
          <a:xfrm>
            <a:off x="5029200" y="4572000"/>
            <a:ext cx="6675120" cy="1188720"/>
          </a:xfrm>
          <a:prstGeom prst="roundRect">
            <a:avLst>
              <a:gd name="adj" fmla="val 3846"/>
            </a:avLst>
          </a:prstGeom>
          <a:solidFill>
            <a:srgbClr val="151E33">
              <a:alpha val="70000"/>
            </a:srgbClr>
          </a:solidFill>
          <a:ln w="6350">
            <a:solidFill>
              <a:srgbClr val="1E3A5F"/>
            </a:solidFill>
            <a:prstDash val="solid"/>
          </a:ln>
        </p:spPr>
        <p:txBody>
          <a:bodyPr/>
          <a:lstStyle/>
          <a:p>
            <a:endParaRPr lang="en-ZA"/>
          </a:p>
        </p:txBody>
      </p:sp>
      <p:sp>
        <p:nvSpPr>
          <p:cNvPr id="27" name="Text 25"/>
          <p:cNvSpPr/>
          <p:nvPr/>
        </p:nvSpPr>
        <p:spPr>
          <a:xfrm>
            <a:off x="5212080" y="4709160"/>
            <a:ext cx="365760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SHAREHOLDER INFLUENCE</a:t>
            </a:r>
            <a:endParaRPr lang="en-US" sz="900" dirty="0"/>
          </a:p>
        </p:txBody>
      </p:sp>
      <p:sp>
        <p:nvSpPr>
          <p:cNvPr id="28" name="Text 26"/>
          <p:cNvSpPr/>
          <p:nvPr/>
        </p:nvSpPr>
        <p:spPr>
          <a:xfrm>
            <a:off x="10789920" y="4709160"/>
            <a:ext cx="731520" cy="274320"/>
          </a:xfrm>
          <a:prstGeom prst="rect">
            <a:avLst/>
          </a:prstGeom>
          <a:noFill/>
          <a:ln/>
        </p:spPr>
        <p:txBody>
          <a:bodyPr wrap="square" rtlCol="0" anchor="ctr"/>
          <a:lstStyle/>
          <a:p>
            <a:pPr algn="r"/>
            <a:r>
              <a:rPr lang="en-US" sz="1400" b="1" dirty="0">
                <a:solidFill>
                  <a:srgbClr val="FFFFFF"/>
                </a:solidFill>
                <a:latin typeface="Arial" pitchFamily="34" charset="0"/>
                <a:ea typeface="Arial" pitchFamily="34" charset="-122"/>
                <a:cs typeface="Arial" pitchFamily="34" charset="-120"/>
              </a:rPr>
              <a:t>5.00</a:t>
            </a:r>
            <a:endParaRPr lang="en-US" sz="1400" dirty="0"/>
          </a:p>
        </p:txBody>
      </p:sp>
      <p:sp>
        <p:nvSpPr>
          <p:cNvPr id="29" name="Text 27"/>
          <p:cNvSpPr/>
          <p:nvPr/>
        </p:nvSpPr>
        <p:spPr>
          <a:xfrm>
            <a:off x="11247120" y="4709160"/>
            <a:ext cx="457200" cy="274320"/>
          </a:xfrm>
          <a:prstGeom prst="rect">
            <a:avLst/>
          </a:prstGeom>
          <a:noFill/>
          <a:ln/>
        </p:spPr>
        <p:txBody>
          <a:bodyPr wrap="square" rtlCol="0" anchor="ctr"/>
          <a:lstStyle/>
          <a:p>
            <a:pPr algn="r"/>
            <a:r>
              <a:rPr lang="en-US" sz="900" dirty="0">
                <a:solidFill>
                  <a:srgbClr val="6B7B95"/>
                </a:solidFill>
                <a:latin typeface="Arial" pitchFamily="34" charset="0"/>
                <a:ea typeface="Arial" pitchFamily="34" charset="-122"/>
                <a:cs typeface="Arial" pitchFamily="34" charset="-120"/>
              </a:rPr>
              <a:t>/ 5</a:t>
            </a:r>
            <a:endParaRPr lang="en-US" sz="900" dirty="0"/>
          </a:p>
        </p:txBody>
      </p:sp>
      <p:sp>
        <p:nvSpPr>
          <p:cNvPr id="30" name="Text 28"/>
          <p:cNvSpPr/>
          <p:nvPr/>
        </p:nvSpPr>
        <p:spPr>
          <a:xfrm>
            <a:off x="5212080" y="5029200"/>
            <a:ext cx="640080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One share one vote; annual elections</a:t>
            </a:r>
            <a:endParaRPr lang="en-US" sz="700" dirty="0"/>
          </a:p>
        </p:txBody>
      </p:sp>
      <p:sp>
        <p:nvSpPr>
          <p:cNvPr id="31" name="Shape 29"/>
          <p:cNvSpPr/>
          <p:nvPr/>
        </p:nvSpPr>
        <p:spPr>
          <a:xfrm>
            <a:off x="5212080" y="5349240"/>
            <a:ext cx="6217920" cy="109728"/>
          </a:xfrm>
          <a:prstGeom prst="rect">
            <a:avLst/>
          </a:prstGeom>
          <a:solidFill>
            <a:srgbClr val="0A0E1A"/>
          </a:solidFill>
          <a:ln/>
        </p:spPr>
        <p:txBody>
          <a:bodyPr/>
          <a:lstStyle/>
          <a:p>
            <a:endParaRPr lang="en-ZA"/>
          </a:p>
        </p:txBody>
      </p:sp>
      <p:sp>
        <p:nvSpPr>
          <p:cNvPr id="32" name="Shape 30"/>
          <p:cNvSpPr/>
          <p:nvPr/>
        </p:nvSpPr>
        <p:spPr>
          <a:xfrm>
            <a:off x="5212080" y="5349240"/>
            <a:ext cx="6217920" cy="109728"/>
          </a:xfrm>
          <a:prstGeom prst="rect">
            <a:avLst/>
          </a:prstGeom>
          <a:solidFill>
            <a:srgbClr val="0A7BFF"/>
          </a:solidFill>
          <a:ln/>
        </p:spPr>
        <p:txBody>
          <a:bodyPr/>
          <a:lstStyle/>
          <a:p>
            <a:endParaRPr lang="en-ZA"/>
          </a:p>
        </p:txBody>
      </p:sp>
      <p:sp>
        <p:nvSpPr>
          <p:cNvPr id="33" name="Shape 31"/>
          <p:cNvSpPr/>
          <p:nvPr/>
        </p:nvSpPr>
        <p:spPr>
          <a:xfrm>
            <a:off x="5059680" y="5943600"/>
            <a:ext cx="6675120" cy="868680"/>
          </a:xfrm>
          <a:prstGeom prst="roundRect">
            <a:avLst>
              <a:gd name="adj" fmla="val 3846"/>
            </a:avLst>
          </a:prstGeom>
          <a:solidFill>
            <a:srgbClr val="151E33">
              <a:alpha val="70000"/>
            </a:srgbClr>
          </a:solidFill>
          <a:ln w="6350">
            <a:solidFill>
              <a:srgbClr val="1E3A5F"/>
            </a:solidFill>
            <a:prstDash val="solid"/>
          </a:ln>
        </p:spPr>
        <p:txBody>
          <a:bodyPr/>
          <a:lstStyle/>
          <a:p>
            <a:endParaRPr lang="en-ZA"/>
          </a:p>
        </p:txBody>
      </p:sp>
      <p:sp>
        <p:nvSpPr>
          <p:cNvPr id="34" name="Text 32"/>
          <p:cNvSpPr/>
          <p:nvPr/>
        </p:nvSpPr>
        <p:spPr>
          <a:xfrm>
            <a:off x="5212080" y="6080760"/>
            <a:ext cx="3657600" cy="274320"/>
          </a:xfrm>
          <a:prstGeom prst="rect">
            <a:avLst/>
          </a:prstGeom>
          <a:noFill/>
          <a:ln/>
        </p:spPr>
        <p:txBody>
          <a:bodyPr wrap="square" rtlCol="0" anchor="ctr"/>
          <a:lstStyle/>
          <a:p>
            <a:r>
              <a:rPr lang="en-US" sz="900" b="1" dirty="0">
                <a:solidFill>
                  <a:srgbClr val="FFFFFF"/>
                </a:solidFill>
                <a:latin typeface="Arial" pitchFamily="34" charset="0"/>
                <a:ea typeface="Arial" pitchFamily="34" charset="-122"/>
                <a:cs typeface="Arial" pitchFamily="34" charset="-120"/>
              </a:rPr>
              <a:t>AUDITOR INDEPENDENCE</a:t>
            </a:r>
            <a:endParaRPr lang="en-US" sz="900" dirty="0"/>
          </a:p>
        </p:txBody>
      </p:sp>
      <p:sp>
        <p:nvSpPr>
          <p:cNvPr id="35" name="Text 33"/>
          <p:cNvSpPr/>
          <p:nvPr/>
        </p:nvSpPr>
        <p:spPr>
          <a:xfrm>
            <a:off x="10789920" y="6080760"/>
            <a:ext cx="731520" cy="274320"/>
          </a:xfrm>
          <a:prstGeom prst="rect">
            <a:avLst/>
          </a:prstGeom>
          <a:noFill/>
          <a:ln/>
        </p:spPr>
        <p:txBody>
          <a:bodyPr wrap="square" rtlCol="0" anchor="ctr"/>
          <a:lstStyle/>
          <a:p>
            <a:pPr algn="r"/>
            <a:r>
              <a:rPr lang="en-US" sz="1400" b="1" dirty="0">
                <a:solidFill>
                  <a:srgbClr val="FF3B5C"/>
                </a:solidFill>
                <a:latin typeface="Arial" pitchFamily="34" charset="0"/>
                <a:ea typeface="Arial" pitchFamily="34" charset="-122"/>
                <a:cs typeface="Arial" pitchFamily="34" charset="-120"/>
              </a:rPr>
              <a:t>0.00</a:t>
            </a:r>
            <a:endParaRPr lang="en-US" sz="1400" dirty="0"/>
          </a:p>
        </p:txBody>
      </p:sp>
      <p:sp>
        <p:nvSpPr>
          <p:cNvPr id="36" name="Text 34"/>
          <p:cNvSpPr/>
          <p:nvPr/>
        </p:nvSpPr>
        <p:spPr>
          <a:xfrm>
            <a:off x="11247120" y="6080760"/>
            <a:ext cx="457200" cy="274320"/>
          </a:xfrm>
          <a:prstGeom prst="rect">
            <a:avLst/>
          </a:prstGeom>
          <a:noFill/>
          <a:ln/>
        </p:spPr>
        <p:txBody>
          <a:bodyPr wrap="square" rtlCol="0" anchor="ctr"/>
          <a:lstStyle/>
          <a:p>
            <a:pPr algn="r"/>
            <a:r>
              <a:rPr lang="en-US" sz="900" dirty="0">
                <a:solidFill>
                  <a:srgbClr val="6B7B95"/>
                </a:solidFill>
                <a:latin typeface="Arial" pitchFamily="34" charset="0"/>
                <a:ea typeface="Arial" pitchFamily="34" charset="-122"/>
                <a:cs typeface="Arial" pitchFamily="34" charset="-120"/>
              </a:rPr>
              <a:t>/ 5</a:t>
            </a:r>
            <a:endParaRPr lang="en-US" sz="900" dirty="0"/>
          </a:p>
        </p:txBody>
      </p:sp>
      <p:sp>
        <p:nvSpPr>
          <p:cNvPr id="37" name="Text 35"/>
          <p:cNvSpPr/>
          <p:nvPr/>
        </p:nvSpPr>
        <p:spPr>
          <a:xfrm>
            <a:off x="5212080" y="6400800"/>
            <a:ext cx="6400800" cy="228600"/>
          </a:xfrm>
          <a:prstGeom prst="rect">
            <a:avLst/>
          </a:prstGeom>
          <a:noFill/>
          <a:ln/>
        </p:spPr>
        <p:txBody>
          <a:bodyPr wrap="square" rtlCol="0" anchor="ctr"/>
          <a:lstStyle/>
          <a:p>
            <a:r>
              <a:rPr lang="en-US" sz="700" dirty="0">
                <a:solidFill>
                  <a:srgbClr val="6B7B95"/>
                </a:solidFill>
                <a:latin typeface="Arial" pitchFamily="34" charset="0"/>
                <a:ea typeface="Arial" pitchFamily="34" charset="-122"/>
                <a:cs typeface="Arial" pitchFamily="34" charset="-120"/>
              </a:rPr>
              <a:t>Exceptional margins, cash generation</a:t>
            </a:r>
            <a:endParaRPr lang="en-US" sz="700" dirty="0"/>
          </a:p>
        </p:txBody>
      </p:sp>
      <p:sp>
        <p:nvSpPr>
          <p:cNvPr id="38" name="Shape 36"/>
          <p:cNvSpPr/>
          <p:nvPr/>
        </p:nvSpPr>
        <p:spPr>
          <a:xfrm>
            <a:off x="5212080" y="6720840"/>
            <a:ext cx="6217920" cy="109728"/>
          </a:xfrm>
          <a:prstGeom prst="rect">
            <a:avLst/>
          </a:prstGeom>
          <a:solidFill>
            <a:srgbClr val="0A0E1A"/>
          </a:solidFill>
          <a:ln/>
        </p:spPr>
        <p:txBody>
          <a:bodyPr/>
          <a:lstStyle/>
          <a:p>
            <a:endParaRPr lang="en-Z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1851</Words>
  <Application>Microsoft Office PowerPoint</Application>
  <PresentationFormat>Widescreen</PresentationFormat>
  <Paragraphs>363</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Arial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Apple Inc. Governance Intelligence Report</dc:title>
  <dc:subject>PptxGenJS Presentation</dc:subject>
  <dc:creator>PptxGenJS</dc:creator>
  <cp:lastModifiedBy>John D</cp:lastModifiedBy>
  <cp:revision>2</cp:revision>
  <dcterms:created xsi:type="dcterms:W3CDTF">2026-07-23T10:07:22Z</dcterms:created>
  <dcterms:modified xsi:type="dcterms:W3CDTF">2026-07-23T10:26:32Z</dcterms:modified>
</cp:coreProperties>
</file>